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20" r:id="rId4"/>
    <p:sldMasterId id="2147483732" r:id="rId5"/>
    <p:sldMasterId id="2147483756" r:id="rId6"/>
    <p:sldMasterId id="2147483768" r:id="rId7"/>
    <p:sldMasterId id="2147483792" r:id="rId8"/>
    <p:sldMasterId id="2147483804" r:id="rId9"/>
    <p:sldMasterId id="2147483853" r:id="rId10"/>
    <p:sldMasterId id="2147483865" r:id="rId11"/>
    <p:sldMasterId id="2147483877" r:id="rId12"/>
    <p:sldMasterId id="2147483889" r:id="rId13"/>
    <p:sldMasterId id="2147483901" r:id="rId14"/>
    <p:sldMasterId id="2147483913" r:id="rId15"/>
  </p:sldMasterIdLst>
  <p:notesMasterIdLst>
    <p:notesMasterId r:id="rId55"/>
  </p:notesMasterIdLst>
  <p:sldIdLst>
    <p:sldId id="257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91" r:id="rId26"/>
    <p:sldId id="292" r:id="rId27"/>
    <p:sldId id="293" r:id="rId28"/>
    <p:sldId id="275" r:id="rId29"/>
    <p:sldId id="260" r:id="rId30"/>
    <p:sldId id="311" r:id="rId31"/>
    <p:sldId id="295" r:id="rId32"/>
    <p:sldId id="302" r:id="rId33"/>
    <p:sldId id="297" r:id="rId34"/>
    <p:sldId id="298" r:id="rId35"/>
    <p:sldId id="299" r:id="rId36"/>
    <p:sldId id="312" r:id="rId37"/>
    <p:sldId id="300" r:id="rId38"/>
    <p:sldId id="301" r:id="rId39"/>
    <p:sldId id="316" r:id="rId40"/>
    <p:sldId id="317" r:id="rId41"/>
    <p:sldId id="303" r:id="rId42"/>
    <p:sldId id="304" r:id="rId43"/>
    <p:sldId id="305" r:id="rId44"/>
    <p:sldId id="306" r:id="rId45"/>
    <p:sldId id="307" r:id="rId46"/>
    <p:sldId id="308" r:id="rId47"/>
    <p:sldId id="265" r:id="rId48"/>
    <p:sldId id="309" r:id="rId49"/>
    <p:sldId id="314" r:id="rId50"/>
    <p:sldId id="315" r:id="rId51"/>
    <p:sldId id="310" r:id="rId52"/>
    <p:sldId id="313" r:id="rId53"/>
    <p:sldId id="271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6A11"/>
    <a:srgbClr val="EF7B07"/>
    <a:srgbClr val="FC8B46"/>
    <a:srgbClr val="002069"/>
    <a:srgbClr val="39CD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742" y="-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D3C79-6808-409F-9761-A686C5B1E7B9}" type="datetimeFigureOut">
              <a:rPr lang="en-US" smtClean="0"/>
              <a:t>2/4/2015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79C9C-100B-4EB5-B340-28A58635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494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694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2415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4470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15193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8893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7849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37054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3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31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55370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02866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07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75030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95512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36560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61061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8081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96355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4607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2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344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70560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286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43905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4031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026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01243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7547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28050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216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92929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47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752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457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83050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72763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01001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19968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70953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63507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7574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30163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68757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>
                <a:solidFill>
                  <a:srgbClr val="002069"/>
                </a:solidFill>
              </a:defRPr>
            </a:lvl1pPr>
            <a:lvl2pPr>
              <a:defRPr>
                <a:solidFill>
                  <a:srgbClr val="002069"/>
                </a:solidFill>
              </a:defRPr>
            </a:lvl2pPr>
            <a:lvl3pPr>
              <a:defRPr>
                <a:solidFill>
                  <a:srgbClr val="002069"/>
                </a:solidFill>
              </a:defRPr>
            </a:lvl3pPr>
            <a:lvl4pPr>
              <a:defRPr>
                <a:solidFill>
                  <a:srgbClr val="002069"/>
                </a:solidFill>
              </a:defRPr>
            </a:lvl4pPr>
            <a:lvl5pPr>
              <a:defRPr>
                <a:solidFill>
                  <a:srgbClr val="002069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5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032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05159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23210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96637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56713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87092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81458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59107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324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20502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6864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844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93596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062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05547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02663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36053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39532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6782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74123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93584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31036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284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98234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04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375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98657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91188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68654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488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937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743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373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94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0809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230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4840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6328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1211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3465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43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358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37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065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1348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8785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7402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244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9756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990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867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2187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411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924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1632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99569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602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687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463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927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70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0566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9863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6702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9333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7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0531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96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326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431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1837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1243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2347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8510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433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6863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346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140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60222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963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460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403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849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9015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5831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2994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0764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555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11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6193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97819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489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114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3781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9678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2670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1948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83708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902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1792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88456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6325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34304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616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469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9998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1443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8041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84012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21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23014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8535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78576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19061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9491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anchor="b">
            <a:normAutofit/>
          </a:bodyPr>
          <a:lstStyle>
            <a:lvl1pPr algn="l">
              <a:defRPr sz="3600" b="1">
                <a:solidFill>
                  <a:srgbClr val="00206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200" y="1676400"/>
            <a:ext cx="8229600" cy="3962400"/>
          </a:xfrm>
        </p:spPr>
        <p:txBody>
          <a:bodyPr/>
          <a:lstStyle>
            <a:lvl1pPr marL="342900" indent="-342900">
              <a:buClr>
                <a:srgbClr val="002060"/>
              </a:buClr>
              <a:buSzPct val="120000"/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9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448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93434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3814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18802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567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620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245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660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821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372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930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111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00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438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43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709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614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54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30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A6AD5-8712-41F5-84F7-BF412B18861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C7E6-31AA-439F-8D03-B0E848B24F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72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9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29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9.png"/><Relationship Id="rId4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9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286" y="1600200"/>
            <a:ext cx="6535893" cy="5257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84800" y="2861812"/>
            <a:ext cx="53447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B6A11"/>
                </a:solidFill>
                <a:latin typeface="GrilledCheese BTN" panose="020B0604060402040206" pitchFamily="34" charset="0"/>
              </a:rPr>
              <a:t>Math will never be the same!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29400" y="6477000"/>
            <a:ext cx="2264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B6A11"/>
                </a:solidFill>
                <a:latin typeface="GrilledCheese BTN" panose="020B0604060402040206" pitchFamily="34" charset="0"/>
              </a:rPr>
              <a:t>www.bedtimemath.org</a:t>
            </a:r>
            <a:endParaRPr lang="en-US" sz="1600" dirty="0">
              <a:solidFill>
                <a:srgbClr val="FB6A11"/>
              </a:solidFill>
              <a:latin typeface="GrilledCheese BTN" panose="020B0604060402040206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62200" y="3932274"/>
            <a:ext cx="601979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2069"/>
                </a:solidFill>
                <a:latin typeface="GrilledCheese BTN" pitchFamily="34" charset="0"/>
              </a:rPr>
              <a:t>Diana Pecina</a:t>
            </a:r>
          </a:p>
          <a:p>
            <a:pPr algn="ctr"/>
            <a:r>
              <a:rPr lang="en-US" b="1" dirty="0" smtClean="0">
                <a:solidFill>
                  <a:srgbClr val="FB6A11"/>
                </a:solidFill>
              </a:rPr>
              <a:t>Director </a:t>
            </a:r>
            <a:r>
              <a:rPr lang="en-US" b="1" dirty="0">
                <a:solidFill>
                  <a:srgbClr val="FB6A11"/>
                </a:solidFill>
              </a:rPr>
              <a:t>of </a:t>
            </a:r>
            <a:r>
              <a:rPr lang="en-US" b="1" dirty="0" smtClean="0">
                <a:solidFill>
                  <a:srgbClr val="FB6A11"/>
                </a:solidFill>
              </a:rPr>
              <a:t>Partnerships</a:t>
            </a:r>
            <a:r>
              <a:rPr lang="en-US" b="1" dirty="0">
                <a:solidFill>
                  <a:srgbClr val="FB6A11"/>
                </a:solidFill>
              </a:rPr>
              <a:t>, Bedtime </a:t>
            </a:r>
            <a:r>
              <a:rPr lang="en-US" b="1" dirty="0" smtClean="0">
                <a:solidFill>
                  <a:srgbClr val="FB6A11"/>
                </a:solidFill>
              </a:rPr>
              <a:t>Math</a:t>
            </a:r>
          </a:p>
          <a:p>
            <a:pPr algn="ctr"/>
            <a:r>
              <a:rPr lang="en-US" b="1" dirty="0" smtClean="0">
                <a:solidFill>
                  <a:srgbClr val="002069"/>
                </a:solidFill>
                <a:latin typeface="Calibri" panose="020F0502020204030204" pitchFamily="34" charset="0"/>
              </a:rPr>
              <a:t>Alabama Section – American Association of Physics Teachers January 31, 2015</a:t>
            </a:r>
            <a:endParaRPr lang="en-US" b="1" dirty="0">
              <a:solidFill>
                <a:srgbClr val="002069"/>
              </a:solidFill>
              <a:latin typeface="Calibri" panose="020F050202020403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90954"/>
            <a:ext cx="2182813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953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991"/>
    </mc:Choice>
    <mc:Fallback xmlns="">
      <p:transition advTm="599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evron 5"/>
          <p:cNvSpPr/>
          <p:nvPr/>
        </p:nvSpPr>
        <p:spPr>
          <a:xfrm>
            <a:off x="34290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rgbClr val="0020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>
                <a:solidFill>
                  <a:srgbClr val="002069"/>
                </a:solidFill>
              </a:rPr>
              <a:t>School</a:t>
            </a:r>
          </a:p>
          <a:p>
            <a:pPr algn="ctr"/>
            <a:r>
              <a:rPr lang="en-US" sz="2400" b="1">
                <a:solidFill>
                  <a:srgbClr val="002069"/>
                </a:solidFill>
              </a:rPr>
              <a:t>Age</a:t>
            </a:r>
          </a:p>
        </p:txBody>
      </p:sp>
      <p:sp>
        <p:nvSpPr>
          <p:cNvPr id="7" name="Chevron 6"/>
          <p:cNvSpPr/>
          <p:nvPr/>
        </p:nvSpPr>
        <p:spPr>
          <a:xfrm>
            <a:off x="48768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>
                <a:solidFill>
                  <a:prstClr val="white">
                    <a:lumMod val="65000"/>
                  </a:prstClr>
                </a:solidFill>
              </a:rPr>
              <a:t>  College</a:t>
            </a:r>
          </a:p>
        </p:txBody>
      </p:sp>
      <p:sp>
        <p:nvSpPr>
          <p:cNvPr id="8" name="Chevron 7"/>
          <p:cNvSpPr/>
          <p:nvPr/>
        </p:nvSpPr>
        <p:spPr>
          <a:xfrm>
            <a:off x="6324600" y="2819400"/>
            <a:ext cx="1752600" cy="1095152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  Adult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…</a:t>
            </a:r>
            <a:r>
              <a:rPr lang="en-US" smtClean="0"/>
              <a:t>But We Can’t </a:t>
            </a:r>
            <a:r>
              <a:rPr lang="en-US" dirty="0" smtClean="0"/>
              <a:t>Escape the Culture</a:t>
            </a:r>
            <a:endParaRPr lang="en-US" dirty="0"/>
          </a:p>
        </p:txBody>
      </p:sp>
      <p:sp>
        <p:nvSpPr>
          <p:cNvPr id="3" name="Chevron 2"/>
          <p:cNvSpPr/>
          <p:nvPr/>
        </p:nvSpPr>
        <p:spPr>
          <a:xfrm>
            <a:off x="5334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>
                <a:solidFill>
                  <a:prstClr val="white">
                    <a:lumMod val="65000"/>
                  </a:prstClr>
                </a:solidFill>
              </a:rPr>
              <a:t>Birth</a:t>
            </a:r>
          </a:p>
        </p:txBody>
      </p:sp>
      <p:sp>
        <p:nvSpPr>
          <p:cNvPr id="4" name="Chevron 3"/>
          <p:cNvSpPr/>
          <p:nvPr/>
        </p:nvSpPr>
        <p:spPr>
          <a:xfrm>
            <a:off x="19812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Pre-</a:t>
            </a:r>
          </a:p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School</a:t>
            </a:r>
          </a:p>
        </p:txBody>
      </p:sp>
      <p:pic>
        <p:nvPicPr>
          <p:cNvPr id="3074" name="Picture 2" descr="http://cancerkick.com/wp-content/plugins/rss-poster/cache/e19c9_teentalk-barb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799"/>
            <a:ext cx="2780139" cy="359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ular Callout 8"/>
          <p:cNvSpPr/>
          <p:nvPr/>
        </p:nvSpPr>
        <p:spPr>
          <a:xfrm>
            <a:off x="1852017" y="1371600"/>
            <a:ext cx="1981200" cy="1445143"/>
          </a:xfrm>
          <a:prstGeom prst="wedgeRoundRectCallout">
            <a:avLst>
              <a:gd name="adj1" fmla="val -30493"/>
              <a:gd name="adj2" fmla="val 62500"/>
              <a:gd name="adj3" fmla="val 16667"/>
            </a:avLst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2800">
                <a:solidFill>
                  <a:prstClr val="white"/>
                </a:solidFill>
              </a:rPr>
              <a:t>“Math </a:t>
            </a:r>
            <a:r>
              <a:rPr lang="en-US" sz="2800" smtClean="0">
                <a:solidFill>
                  <a:prstClr val="white"/>
                </a:solidFill>
              </a:rPr>
              <a:t>class</a:t>
            </a:r>
          </a:p>
          <a:p>
            <a:pPr algn="ctr"/>
            <a:r>
              <a:rPr lang="en-US" sz="2800" smtClean="0">
                <a:solidFill>
                  <a:prstClr val="white"/>
                </a:solidFill>
              </a:rPr>
              <a:t>   is </a:t>
            </a:r>
            <a:r>
              <a:rPr lang="en-US" sz="2800">
                <a:solidFill>
                  <a:prstClr val="white"/>
                </a:solidFill>
              </a:rPr>
              <a:t>tough!”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19" t="17674" r="5024" b="2918"/>
          <a:stretch/>
        </p:blipFill>
        <p:spPr>
          <a:xfrm>
            <a:off x="3047999" y="2797628"/>
            <a:ext cx="2895947" cy="35269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" t="20555" r="51642" b="3393"/>
          <a:stretch/>
        </p:blipFill>
        <p:spPr>
          <a:xfrm>
            <a:off x="5953125" y="1873250"/>
            <a:ext cx="2952750" cy="349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3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586" y="300118"/>
            <a:ext cx="7117443" cy="868362"/>
          </a:xfrm>
        </p:spPr>
        <p:txBody>
          <a:bodyPr>
            <a:no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0" dirty="0" smtClean="0">
                <a:latin typeface="GrilledCheese BTN" panose="020B0604060402040206" pitchFamily="34" charset="0"/>
              </a:rPr>
              <a:t>Making Math as Great as Dessert 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524001"/>
            <a:ext cx="7772400" cy="4111968"/>
          </a:xfrm>
        </p:spPr>
        <p:txBody>
          <a:bodyPr>
            <a:normAutofit fontScale="85000" lnSpcReduction="20000"/>
          </a:bodyPr>
          <a:lstStyle/>
          <a:p>
            <a:r>
              <a:rPr lang="en-US" sz="3300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Bedtime Math </a:t>
            </a:r>
            <a:r>
              <a:rPr lang="en-US" sz="3300" dirty="0" smtClean="0">
                <a:solidFill>
                  <a:srgbClr val="002069"/>
                </a:solidFill>
              </a:rPr>
              <a:t>is a small nonprofit, founded 2012</a:t>
            </a:r>
          </a:p>
          <a:p>
            <a:r>
              <a:rPr lang="en-US" sz="3300" dirty="0" smtClean="0">
                <a:solidFill>
                  <a:srgbClr val="002069"/>
                </a:solidFill>
              </a:rPr>
              <a:t>Put the </a:t>
            </a:r>
            <a:r>
              <a:rPr lang="en-US" sz="3300" dirty="0">
                <a:solidFill>
                  <a:srgbClr val="002069"/>
                </a:solidFill>
                <a:latin typeface="GrilledCheese BTN" panose="020B0604060402040206" pitchFamily="34" charset="0"/>
              </a:rPr>
              <a:t>fun and discovery </a:t>
            </a:r>
            <a:r>
              <a:rPr lang="en-US" sz="3300" dirty="0" smtClean="0">
                <a:solidFill>
                  <a:srgbClr val="002069"/>
                </a:solidFill>
              </a:rPr>
              <a:t>back into learning math</a:t>
            </a:r>
          </a:p>
          <a:p>
            <a:r>
              <a:rPr lang="en-US" sz="3300" dirty="0" smtClean="0">
                <a:solidFill>
                  <a:srgbClr val="002069"/>
                </a:solidFill>
              </a:rPr>
              <a:t>Mental math, real life</a:t>
            </a:r>
          </a:p>
          <a:p>
            <a:r>
              <a:rPr lang="en-US" sz="3300" dirty="0" smtClean="0">
                <a:solidFill>
                  <a:srgbClr val="002069"/>
                </a:solidFill>
              </a:rPr>
              <a:t>Post a new problem every day: </a:t>
            </a:r>
          </a:p>
          <a:p>
            <a:pPr lvl="1"/>
            <a:r>
              <a:rPr lang="en-US" sz="3300" dirty="0" smtClean="0">
                <a:solidFill>
                  <a:srgbClr val="002069"/>
                </a:solidFill>
              </a:rPr>
              <a:t>Free </a:t>
            </a:r>
            <a:r>
              <a:rPr lang="en-US" sz="3300" dirty="0">
                <a:solidFill>
                  <a:srgbClr val="002069"/>
                </a:solidFill>
                <a:latin typeface="GrilledCheese BTN" panose="020B0604060402040206" pitchFamily="34" charset="0"/>
              </a:rPr>
              <a:t>website</a:t>
            </a:r>
          </a:p>
          <a:p>
            <a:pPr lvl="1"/>
            <a:r>
              <a:rPr lang="en-US" sz="3300" dirty="0" smtClean="0">
                <a:solidFill>
                  <a:srgbClr val="002069"/>
                </a:solidFill>
              </a:rPr>
              <a:t>Free </a:t>
            </a:r>
            <a:r>
              <a:rPr lang="en-US" sz="3300" dirty="0">
                <a:solidFill>
                  <a:srgbClr val="002069"/>
                </a:solidFill>
                <a:latin typeface="GrilledCheese BTN" panose="020B0604060402040206" pitchFamily="34" charset="0"/>
              </a:rPr>
              <a:t>email</a:t>
            </a:r>
          </a:p>
          <a:p>
            <a:pPr lvl="1"/>
            <a:r>
              <a:rPr lang="en-US" sz="3300" dirty="0" smtClean="0">
                <a:solidFill>
                  <a:srgbClr val="002069"/>
                </a:solidFill>
              </a:rPr>
              <a:t>Free </a:t>
            </a:r>
            <a:r>
              <a:rPr lang="en-US" sz="3300" dirty="0">
                <a:solidFill>
                  <a:srgbClr val="002069"/>
                </a:solidFill>
                <a:latin typeface="GrilledCheese BTN" panose="020B0604060402040206" pitchFamily="34" charset="0"/>
              </a:rPr>
              <a:t>app</a:t>
            </a:r>
          </a:p>
          <a:p>
            <a:r>
              <a:rPr lang="en-US" sz="3300" dirty="0" smtClean="0">
                <a:solidFill>
                  <a:srgbClr val="002069"/>
                </a:solidFill>
              </a:rPr>
              <a:t>Just </a:t>
            </a:r>
            <a:r>
              <a:rPr lang="en-US" sz="3300" dirty="0">
                <a:solidFill>
                  <a:srgbClr val="002069"/>
                </a:solidFill>
              </a:rPr>
              <a:t>like a bedtime </a:t>
            </a:r>
            <a:r>
              <a:rPr lang="en-US" sz="3300" dirty="0" smtClean="0">
                <a:solidFill>
                  <a:srgbClr val="002069"/>
                </a:solidFill>
              </a:rPr>
              <a:t>story!</a:t>
            </a:r>
          </a:p>
          <a:p>
            <a:pPr marL="0" indent="0">
              <a:buNone/>
            </a:pPr>
            <a:endParaRPr lang="en-US" dirty="0">
              <a:solidFill>
                <a:srgbClr val="002069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460" y="2971799"/>
            <a:ext cx="3566997" cy="379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6" y="152400"/>
            <a:ext cx="1039097" cy="101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46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7334332" cy="868362"/>
          </a:xfrm>
        </p:spPr>
        <p:txBody>
          <a:bodyPr/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Spark Your Imagination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24400" y="1230086"/>
            <a:ext cx="4191000" cy="311331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dirty="0">
                <a:solidFill>
                  <a:srgbClr val="002060"/>
                </a:solidFill>
              </a:rPr>
              <a:t>Most of </a:t>
            </a:r>
            <a:r>
              <a:rPr lang="en-US" sz="2000" dirty="0" smtClean="0">
                <a:solidFill>
                  <a:srgbClr val="002060"/>
                </a:solidFill>
              </a:rPr>
              <a:t>us love bath </a:t>
            </a:r>
            <a:r>
              <a:rPr lang="en-US" sz="2000" dirty="0">
                <a:solidFill>
                  <a:srgbClr val="002060"/>
                </a:solidFill>
              </a:rPr>
              <a:t>toys. </a:t>
            </a:r>
            <a:r>
              <a:rPr lang="en-US" sz="2000" dirty="0" smtClean="0">
                <a:solidFill>
                  <a:srgbClr val="002060"/>
                </a:solidFill>
              </a:rPr>
              <a:t>But </a:t>
            </a:r>
            <a:r>
              <a:rPr lang="en-US" sz="2000" dirty="0">
                <a:solidFill>
                  <a:srgbClr val="002060"/>
                </a:solidFill>
              </a:rPr>
              <a:t>having over 5,000 rubber ducks swim around with us is another story. </a:t>
            </a:r>
            <a:r>
              <a:rPr lang="en-US" sz="2000" dirty="0" smtClean="0">
                <a:solidFill>
                  <a:srgbClr val="002060"/>
                </a:solidFill>
              </a:rPr>
              <a:t> In 2011 Charlotte </a:t>
            </a:r>
            <a:r>
              <a:rPr lang="en-US" sz="2000" dirty="0">
                <a:solidFill>
                  <a:srgbClr val="002060"/>
                </a:solidFill>
              </a:rPr>
              <a:t>Lee </a:t>
            </a:r>
            <a:r>
              <a:rPr lang="en-US" sz="2000" dirty="0" smtClean="0">
                <a:solidFill>
                  <a:srgbClr val="002060"/>
                </a:solidFill>
              </a:rPr>
              <a:t>broke </a:t>
            </a:r>
            <a:r>
              <a:rPr lang="en-US" sz="2000" dirty="0">
                <a:solidFill>
                  <a:srgbClr val="002060"/>
                </a:solidFill>
              </a:rPr>
              <a:t>the world record for the biggest collection of rubber ducks, at 5,631. She had been collecting them since 1996, and </a:t>
            </a:r>
            <a:r>
              <a:rPr lang="en-US" sz="2000" dirty="0" smtClean="0">
                <a:solidFill>
                  <a:srgbClr val="002060"/>
                </a:solidFill>
              </a:rPr>
              <a:t>no </a:t>
            </a:r>
            <a:r>
              <a:rPr lang="en-US" sz="2000" dirty="0">
                <a:solidFill>
                  <a:srgbClr val="002060"/>
                </a:solidFill>
              </a:rPr>
              <a:t>one has broken the record yet. Or </a:t>
            </a:r>
            <a:r>
              <a:rPr lang="en-US" sz="2000" dirty="0" smtClean="0">
                <a:solidFill>
                  <a:srgbClr val="002060"/>
                </a:solidFill>
              </a:rPr>
              <a:t>maybe someone </a:t>
            </a:r>
            <a:r>
              <a:rPr lang="en-US" sz="2000" dirty="0">
                <a:solidFill>
                  <a:srgbClr val="002060"/>
                </a:solidFill>
              </a:rPr>
              <a:t>has, </a:t>
            </a:r>
            <a:r>
              <a:rPr lang="en-US" sz="2000" dirty="0" smtClean="0">
                <a:solidFill>
                  <a:srgbClr val="002060"/>
                </a:solidFill>
              </a:rPr>
              <a:t>but he’s still trying to climb out of the tub. 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" y="4495800"/>
            <a:ext cx="8610600" cy="1600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000" b="1" i="1" dirty="0" smtClean="0">
                <a:solidFill>
                  <a:srgbClr val="002060"/>
                </a:solidFill>
              </a:rPr>
              <a:t>Wee ones: </a:t>
            </a:r>
            <a:r>
              <a:rPr lang="en-US" sz="2000" dirty="0">
                <a:solidFill>
                  <a:srgbClr val="002060"/>
                </a:solidFill>
              </a:rPr>
              <a:t>If you have 6 </a:t>
            </a:r>
            <a:r>
              <a:rPr lang="en-US" sz="2000" dirty="0" smtClean="0">
                <a:solidFill>
                  <a:srgbClr val="002060"/>
                </a:solidFill>
              </a:rPr>
              <a:t>ducks</a:t>
            </a:r>
            <a:r>
              <a:rPr lang="en-US" sz="2000" dirty="0">
                <a:solidFill>
                  <a:srgbClr val="002060"/>
                </a:solidFill>
              </a:rPr>
              <a:t>, what numbers would you say to </a:t>
            </a:r>
            <a:r>
              <a:rPr lang="en-US" sz="2000" dirty="0">
                <a:solidFill>
                  <a:srgbClr val="002060"/>
                </a:solidFill>
                <a:latin typeface="GrilledCheese BTN" panose="020B0604060402040206" pitchFamily="34" charset="0"/>
              </a:rPr>
              <a:t>count them</a:t>
            </a:r>
            <a:r>
              <a:rPr lang="en-US" sz="2000" dirty="0" smtClean="0">
                <a:solidFill>
                  <a:srgbClr val="002060"/>
                </a:solidFill>
              </a:rPr>
              <a:t>?</a:t>
            </a:r>
          </a:p>
          <a:p>
            <a:endParaRPr lang="en-US" sz="2000" i="1" dirty="0" smtClean="0">
              <a:solidFill>
                <a:srgbClr val="002060"/>
              </a:solidFill>
            </a:endParaRPr>
          </a:p>
          <a:p>
            <a:r>
              <a:rPr lang="en-US" sz="2000" b="1" i="1" dirty="0" smtClean="0">
                <a:solidFill>
                  <a:srgbClr val="002060"/>
                </a:solidFill>
              </a:rPr>
              <a:t>Little kids: </a:t>
            </a:r>
            <a:r>
              <a:rPr lang="en-US" sz="2000" dirty="0">
                <a:solidFill>
                  <a:srgbClr val="002060"/>
                </a:solidFill>
              </a:rPr>
              <a:t>If you have </a:t>
            </a:r>
            <a:r>
              <a:rPr lang="en-US" sz="2000" dirty="0">
                <a:solidFill>
                  <a:srgbClr val="002060"/>
                </a:solidFill>
                <a:latin typeface="GrilledCheese BTN" panose="020B0604060402040206" pitchFamily="34" charset="0"/>
              </a:rPr>
              <a:t>9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smtClean="0">
                <a:solidFill>
                  <a:srgbClr val="002060"/>
                </a:solidFill>
              </a:rPr>
              <a:t>of those </a:t>
            </a:r>
            <a:r>
              <a:rPr lang="en-US" sz="200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small </a:t>
            </a:r>
            <a:r>
              <a:rPr lang="en-US" sz="2000" dirty="0">
                <a:solidFill>
                  <a:srgbClr val="002060"/>
                </a:solidFill>
                <a:latin typeface="GrilledCheese BTN" panose="020B0604060402040206" pitchFamily="34" charset="0"/>
              </a:rPr>
              <a:t>rubber ducks </a:t>
            </a:r>
            <a:r>
              <a:rPr lang="en-US" sz="2000" dirty="0">
                <a:solidFill>
                  <a:srgbClr val="002060"/>
                </a:solidFill>
              </a:rPr>
              <a:t>and </a:t>
            </a:r>
            <a:r>
              <a:rPr lang="en-US" sz="2000" dirty="0">
                <a:solidFill>
                  <a:srgbClr val="002060"/>
                </a:solidFill>
                <a:latin typeface="GrilledCheese BTN" panose="020B0604060402040206" pitchFamily="34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giant ones</a:t>
            </a:r>
            <a:r>
              <a:rPr lang="en-US" sz="2000" dirty="0">
                <a:solidFill>
                  <a:srgbClr val="002060"/>
                </a:solidFill>
              </a:rPr>
              <a:t>, how many rubber ducks do you </a:t>
            </a:r>
            <a:r>
              <a:rPr lang="en-US" sz="2000" dirty="0" smtClean="0">
                <a:solidFill>
                  <a:srgbClr val="002060"/>
                </a:solidFill>
              </a:rPr>
              <a:t>have in total?</a:t>
            </a:r>
          </a:p>
          <a:p>
            <a:endParaRPr lang="en-US" sz="2000" dirty="0" smtClean="0">
              <a:solidFill>
                <a:srgbClr val="002060"/>
              </a:solidFill>
            </a:endParaRPr>
          </a:p>
          <a:p>
            <a:r>
              <a:rPr lang="en-US" sz="2000" b="1" i="1" dirty="0" smtClean="0">
                <a:solidFill>
                  <a:srgbClr val="002060"/>
                </a:solidFill>
              </a:rPr>
              <a:t>Big kids: </a:t>
            </a:r>
            <a:r>
              <a:rPr lang="en-US" sz="2000" dirty="0" smtClean="0">
                <a:solidFill>
                  <a:srgbClr val="002060"/>
                </a:solidFill>
              </a:rPr>
              <a:t>For </a:t>
            </a:r>
            <a:r>
              <a:rPr lang="en-US" sz="200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how many years </a:t>
            </a:r>
            <a:r>
              <a:rPr lang="en-US" sz="2000" dirty="0" smtClean="0">
                <a:solidFill>
                  <a:srgbClr val="002060"/>
                </a:solidFill>
              </a:rPr>
              <a:t>has Charlotte been collecting ducks? </a:t>
            </a:r>
          </a:p>
          <a:p>
            <a:endParaRPr lang="en-US" sz="2800" dirty="0" smtClean="0">
              <a:solidFill>
                <a:srgbClr val="002060"/>
              </a:solidFill>
            </a:endParaRPr>
          </a:p>
          <a:p>
            <a:endParaRPr lang="en-US" sz="2800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32" y="1360714"/>
            <a:ext cx="4211782" cy="28956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29" y="135504"/>
            <a:ext cx="1042987" cy="101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386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28598"/>
            <a:ext cx="7159021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For Parents:  Math for Storytime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50" y="1676400"/>
            <a:ext cx="2861675" cy="34823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125" y="2209800"/>
            <a:ext cx="2839105" cy="34823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325" y="2819400"/>
            <a:ext cx="2861675" cy="348234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63" y="152400"/>
            <a:ext cx="1042416" cy="102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97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2"/>
          </a:xfrm>
        </p:spPr>
        <p:txBody>
          <a:bodyPr/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      Nothing Like a Textbook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95400"/>
            <a:ext cx="8534400" cy="533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2400"/>
            <a:ext cx="1039097" cy="101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5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086600" cy="868362"/>
          </a:xfrm>
        </p:spPr>
        <p:txBody>
          <a:bodyPr>
            <a:no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0" dirty="0">
                <a:latin typeface="GrilledCheese BTN" panose="020B0604060402040206" pitchFamily="34" charset="0"/>
              </a:rPr>
              <a:t>For Parents:  </a:t>
            </a:r>
            <a:r>
              <a:rPr lang="en-US" b="0" dirty="0" smtClean="0">
                <a:latin typeface="GrilledCheese BTN" panose="020B0604060402040206" pitchFamily="34" charset="0"/>
              </a:rPr>
              <a:t>Mobile Math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46" t="6648"/>
          <a:stretch/>
        </p:blipFill>
        <p:spPr>
          <a:xfrm>
            <a:off x="5588396" y="1298230"/>
            <a:ext cx="3022204" cy="533117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57200" y="1371599"/>
            <a:ext cx="4800600" cy="4876801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002069"/>
                </a:solidFill>
              </a:rPr>
              <a:t>A</a:t>
            </a:r>
            <a:r>
              <a:rPr lang="en-US" dirty="0" smtClean="0">
                <a:solidFill>
                  <a:srgbClr val="002069"/>
                </a:solidFill>
              </a:rPr>
              <a:t>verage </a:t>
            </a:r>
            <a:r>
              <a:rPr lang="en-US" dirty="0">
                <a:solidFill>
                  <a:srgbClr val="002069"/>
                </a:solidFill>
              </a:rPr>
              <a:t>rating of 5 </a:t>
            </a:r>
            <a:r>
              <a:rPr lang="en-US" dirty="0" smtClean="0">
                <a:solidFill>
                  <a:srgbClr val="002069"/>
                </a:solidFill>
              </a:rPr>
              <a:t>stars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Reached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top </a:t>
            </a:r>
            <a:r>
              <a:rPr lang="en-US" dirty="0">
                <a:solidFill>
                  <a:srgbClr val="002069"/>
                </a:solidFill>
                <a:latin typeface="GrilledCheese BTN" panose="020B0604060402040206" pitchFamily="34" charset="0"/>
              </a:rPr>
              <a:t>20 </a:t>
            </a:r>
            <a:r>
              <a:rPr lang="en-US" dirty="0">
                <a:solidFill>
                  <a:srgbClr val="002069"/>
                </a:solidFill>
              </a:rPr>
              <a:t>free education apps on </a:t>
            </a:r>
            <a:r>
              <a:rPr lang="en-US" dirty="0" smtClean="0">
                <a:solidFill>
                  <a:srgbClr val="002069"/>
                </a:solidFill>
              </a:rPr>
              <a:t>iTunes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Rated </a:t>
            </a:r>
            <a:r>
              <a:rPr lang="en-US" dirty="0">
                <a:solidFill>
                  <a:srgbClr val="002069"/>
                </a:solidFill>
              </a:rPr>
              <a:t>“Best Free App of the Day on iOS” by  </a:t>
            </a:r>
            <a:r>
              <a:rPr lang="en-US" dirty="0" smtClean="0">
                <a:solidFill>
                  <a:srgbClr val="002069"/>
                </a:solidFill>
              </a:rPr>
              <a:t>        Top-Kid-Apps.com</a:t>
            </a:r>
            <a:endParaRPr lang="en-US" dirty="0">
              <a:solidFill>
                <a:srgbClr val="002069"/>
              </a:solidFill>
              <a:latin typeface="GrilledCheese BTN" panose="020B0604060402040206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6" y="152400"/>
            <a:ext cx="1039097" cy="101608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09600" y="4648200"/>
            <a:ext cx="4343400" cy="1828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Available for iOS and Android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7471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0718" y="274638"/>
            <a:ext cx="7116082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The Movement So Far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6888" y="3581400"/>
            <a:ext cx="8534400" cy="251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Clr>
                <a:srgbClr val="002060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rgbClr val="002069"/>
                </a:solidFill>
              </a:rPr>
              <a:t>Website:</a:t>
            </a:r>
            <a:r>
              <a:rPr lang="en-US" sz="3200" dirty="0" smtClean="0">
                <a:solidFill>
                  <a:prstClr val="black"/>
                </a:solidFill>
              </a:rPr>
              <a:t> </a:t>
            </a:r>
            <a:r>
              <a:rPr lang="en-US" sz="3000" dirty="0">
                <a:solidFill>
                  <a:srgbClr val="002069"/>
                </a:solidFill>
              </a:rPr>
              <a:t>7</a:t>
            </a:r>
            <a:r>
              <a:rPr lang="en-US" sz="3000" dirty="0" smtClean="0">
                <a:solidFill>
                  <a:srgbClr val="002069"/>
                </a:solidFill>
              </a:rPr>
              <a:t>00,000</a:t>
            </a:r>
            <a:r>
              <a:rPr lang="en-US" sz="3000" dirty="0">
                <a:solidFill>
                  <a:srgbClr val="002069"/>
                </a:solidFill>
              </a:rPr>
              <a:t>+ unique visitors to date</a:t>
            </a:r>
          </a:p>
          <a:p>
            <a:pPr marL="457200" indent="-457200">
              <a:buClr>
                <a:srgbClr val="002060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rgbClr val="002069"/>
                </a:solidFill>
              </a:rPr>
              <a:t>Daily math: </a:t>
            </a:r>
            <a:r>
              <a:rPr lang="en-US" sz="3000" dirty="0">
                <a:solidFill>
                  <a:srgbClr val="002069"/>
                </a:solidFill>
              </a:rPr>
              <a:t>40,000+ email, 15,000+ Facebook</a:t>
            </a:r>
          </a:p>
          <a:p>
            <a:pPr marL="457200" indent="-457200">
              <a:buClr>
                <a:srgbClr val="002060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rgbClr val="002069"/>
                </a:solidFill>
              </a:rPr>
              <a:t>App:</a:t>
            </a:r>
            <a:r>
              <a:rPr lang="en-US" sz="3200" dirty="0" smtClean="0">
                <a:solidFill>
                  <a:prstClr val="black"/>
                </a:solidFill>
              </a:rPr>
              <a:t> </a:t>
            </a:r>
            <a:r>
              <a:rPr lang="en-US" sz="3000" dirty="0">
                <a:solidFill>
                  <a:srgbClr val="002069"/>
                </a:solidFill>
              </a:rPr>
              <a:t>35,000+ users</a:t>
            </a:r>
          </a:p>
          <a:p>
            <a:pPr marL="457200" indent="-457200">
              <a:buClr>
                <a:srgbClr val="002060"/>
              </a:buClr>
              <a:buFont typeface="Wingdings" pitchFamily="2" charset="2"/>
              <a:buChar char="§"/>
            </a:pPr>
            <a:r>
              <a:rPr lang="en-US" sz="3200" dirty="0" smtClean="0">
                <a:solidFill>
                  <a:srgbClr val="002069"/>
                </a:solidFill>
              </a:rPr>
              <a:t>Books</a:t>
            </a:r>
            <a:r>
              <a:rPr lang="en-US" sz="3200" dirty="0">
                <a:solidFill>
                  <a:srgbClr val="002069"/>
                </a:solidFill>
              </a:rPr>
              <a:t>:</a:t>
            </a:r>
            <a:r>
              <a:rPr lang="en-US" sz="3200" b="1" dirty="0">
                <a:solidFill>
                  <a:srgbClr val="002069"/>
                </a:solidFill>
              </a:rPr>
              <a:t> </a:t>
            </a:r>
            <a:r>
              <a:rPr lang="en-US" sz="3000" dirty="0">
                <a:solidFill>
                  <a:srgbClr val="002069"/>
                </a:solidFill>
              </a:rPr>
              <a:t>#1 and #2 kids’ math books on </a:t>
            </a:r>
            <a:r>
              <a:rPr lang="en-US" sz="3000" dirty="0" smtClean="0">
                <a:solidFill>
                  <a:srgbClr val="002069"/>
                </a:solidFill>
              </a:rPr>
              <a:t>Amazon</a:t>
            </a:r>
          </a:p>
          <a:p>
            <a:pPr marL="457200" indent="-457200">
              <a:buClr>
                <a:srgbClr val="002060"/>
              </a:buClr>
              <a:buFont typeface="Wingdings" pitchFamily="2" charset="2"/>
              <a:buChar char="§"/>
            </a:pPr>
            <a:r>
              <a:rPr lang="en-US" sz="3200" dirty="0" smtClean="0">
                <a:solidFill>
                  <a:srgbClr val="002069"/>
                </a:solidFill>
              </a:rPr>
              <a:t>Next up: Hands-on math with </a:t>
            </a:r>
            <a:r>
              <a:rPr lang="en-US" sz="3200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Crazy 8s!</a:t>
            </a:r>
            <a:endParaRPr lang="en-US" sz="3200" dirty="0" smtClean="0">
              <a:solidFill>
                <a:srgbClr val="002069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3" y="149390"/>
            <a:ext cx="1042416" cy="1020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394136"/>
            <a:ext cx="5410200" cy="2002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46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A Math Club for Everyone: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715657"/>
            <a:ext cx="8229600" cy="3200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High-energy math club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After-school enrichment program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Piloted in winter 2014: 40 sites, 1,000 kids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Now launching nationwide!</a:t>
            </a:r>
          </a:p>
        </p:txBody>
      </p:sp>
      <p:pic>
        <p:nvPicPr>
          <p:cNvPr id="5" name="Picture 4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252230"/>
            <a:ext cx="7010400" cy="2441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464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>
                <a:latin typeface="GrilledCheese BTN" panose="020B0604060402040206" pitchFamily="34" charset="0"/>
              </a:rPr>
              <a:t>Crazy </a:t>
            </a:r>
            <a:r>
              <a:rPr lang="en-US" b="0" dirty="0" smtClean="0">
                <a:latin typeface="GrilledCheese BTN" panose="020B0604060402040206" pitchFamily="34" charset="0"/>
              </a:rPr>
              <a:t>8s: The Basics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Two grade </a:t>
            </a:r>
            <a:r>
              <a:rPr lang="en-US" dirty="0">
                <a:solidFill>
                  <a:srgbClr val="002069"/>
                </a:solidFill>
              </a:rPr>
              <a:t>levels available:  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Grades K-2</a:t>
            </a:r>
            <a:endParaRPr lang="en-US" dirty="0">
              <a:solidFill>
                <a:srgbClr val="002069"/>
              </a:solidFill>
            </a:endParaRPr>
          </a:p>
          <a:p>
            <a:pPr lvl="1"/>
            <a:r>
              <a:rPr lang="en-US" dirty="0">
                <a:solidFill>
                  <a:srgbClr val="002069"/>
                </a:solidFill>
              </a:rPr>
              <a:t>Grades </a:t>
            </a:r>
            <a:r>
              <a:rPr lang="en-US" dirty="0" smtClean="0">
                <a:solidFill>
                  <a:srgbClr val="002069"/>
                </a:solidFill>
              </a:rPr>
              <a:t>3-5</a:t>
            </a:r>
          </a:p>
          <a:p>
            <a:pPr lvl="1"/>
            <a:endParaRPr lang="en-US" sz="800" dirty="0">
              <a:solidFill>
                <a:srgbClr val="002069"/>
              </a:solidFill>
            </a:endParaRPr>
          </a:p>
          <a:p>
            <a:r>
              <a:rPr lang="en-US" dirty="0" smtClean="0">
                <a:solidFill>
                  <a:srgbClr val="002069"/>
                </a:solidFill>
              </a:rPr>
              <a:t>“Club” format: 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Eight weekly sessions</a:t>
            </a:r>
          </a:p>
          <a:p>
            <a:pPr lvl="1"/>
            <a:r>
              <a:rPr lang="en-US" dirty="0">
                <a:solidFill>
                  <a:srgbClr val="002069"/>
                </a:solidFill>
              </a:rPr>
              <a:t>One hour meeting 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Meet outside of regular school hours</a:t>
            </a:r>
            <a:endParaRPr lang="en-US" dirty="0">
              <a:solidFill>
                <a:srgbClr val="002069"/>
              </a:solidFill>
            </a:endParaRPr>
          </a:p>
          <a:p>
            <a:r>
              <a:rPr lang="en-US" dirty="0" smtClean="0">
                <a:solidFill>
                  <a:srgbClr val="002069"/>
                </a:solidFill>
              </a:rPr>
              <a:t>Fun </a:t>
            </a:r>
            <a:r>
              <a:rPr lang="en-US" dirty="0">
                <a:solidFill>
                  <a:srgbClr val="002069"/>
                </a:solidFill>
              </a:rPr>
              <a:t>new theme each week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6" name="Picture 5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672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Crazy 8s: Our Commitment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3400" y="1524000"/>
            <a:ext cx="8077200" cy="76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2069"/>
                </a:solidFill>
              </a:rPr>
              <a:t>Bedtime Math provides a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free kit </a:t>
            </a:r>
            <a:r>
              <a:rPr lang="en-US" dirty="0" smtClean="0">
                <a:solidFill>
                  <a:srgbClr val="002069"/>
                </a:solidFill>
              </a:rPr>
              <a:t>including:</a:t>
            </a:r>
          </a:p>
          <a:p>
            <a:endParaRPr lang="en-US" dirty="0">
              <a:solidFill>
                <a:srgbClr val="002069"/>
              </a:solidFill>
            </a:endParaRPr>
          </a:p>
        </p:txBody>
      </p:sp>
      <p:pic>
        <p:nvPicPr>
          <p:cNvPr id="5" name="Picture 4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4" b="3248"/>
          <a:stretch/>
        </p:blipFill>
        <p:spPr>
          <a:xfrm>
            <a:off x="4495800" y="2419752"/>
            <a:ext cx="4038600" cy="2976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00314" y="2286000"/>
            <a:ext cx="3733800" cy="324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002060"/>
              </a:buClr>
              <a:buSzPct val="120000"/>
              <a:buFont typeface="Wingdings" pitchFamily="2" charset="2"/>
              <a:buChar char="§"/>
            </a:pPr>
            <a:r>
              <a:rPr lang="en-US" sz="3200" dirty="0">
                <a:solidFill>
                  <a:srgbClr val="002069"/>
                </a:solidFill>
              </a:rPr>
              <a:t>Most materials</a:t>
            </a:r>
          </a:p>
          <a:p>
            <a:pPr marL="342900" lvl="0" indent="-342900">
              <a:spcBef>
                <a:spcPct val="20000"/>
              </a:spcBef>
              <a:buClr>
                <a:srgbClr val="002060"/>
              </a:buClr>
              <a:buSzPct val="120000"/>
              <a:buFont typeface="Wingdings" pitchFamily="2" charset="2"/>
              <a:buChar char="§"/>
            </a:pPr>
            <a:r>
              <a:rPr lang="en-US" sz="3200" dirty="0">
                <a:solidFill>
                  <a:srgbClr val="002069"/>
                </a:solidFill>
              </a:rPr>
              <a:t>Full script for each week’s session (</a:t>
            </a:r>
            <a:r>
              <a:rPr lang="en-US" sz="3200" dirty="0" smtClean="0">
                <a:solidFill>
                  <a:srgbClr val="002069"/>
                </a:solidFill>
              </a:rPr>
              <a:t>flash-drive</a:t>
            </a:r>
            <a:r>
              <a:rPr lang="en-US" sz="3200" dirty="0">
                <a:solidFill>
                  <a:srgbClr val="002069"/>
                </a:solidFill>
              </a:rPr>
              <a:t>)</a:t>
            </a:r>
          </a:p>
          <a:p>
            <a:pPr marL="342900" lvl="0" indent="-342900">
              <a:spcBef>
                <a:spcPct val="20000"/>
              </a:spcBef>
              <a:buClr>
                <a:srgbClr val="002060"/>
              </a:buClr>
              <a:buSzPct val="120000"/>
              <a:buFont typeface="Wingdings" pitchFamily="2" charset="2"/>
              <a:buChar char="§"/>
            </a:pPr>
            <a:r>
              <a:rPr lang="en-US" sz="3200" dirty="0">
                <a:solidFill>
                  <a:srgbClr val="002069"/>
                </a:solidFill>
              </a:rPr>
              <a:t>Posters and recruiting </a:t>
            </a:r>
            <a:r>
              <a:rPr lang="en-US" sz="3200" dirty="0" smtClean="0">
                <a:solidFill>
                  <a:srgbClr val="002069"/>
                </a:solidFill>
              </a:rPr>
              <a:t>flyers</a:t>
            </a:r>
          </a:p>
        </p:txBody>
      </p:sp>
    </p:spTree>
    <p:extLst>
      <p:ext uri="{BB962C8B-B14F-4D97-AF65-F5344CB8AC3E}">
        <p14:creationId xmlns:p14="http://schemas.microsoft.com/office/powerpoint/2010/main" val="306546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7772400" cy="868362"/>
          </a:xfrm>
        </p:spPr>
        <p:txBody>
          <a:bodyPr>
            <a:normAutofit/>
          </a:bodyPr>
          <a:lstStyle/>
          <a:p>
            <a:r>
              <a:rPr lang="en-US" dirty="0" smtClean="0"/>
              <a:t>Did you know…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81000" y="1371600"/>
            <a:ext cx="8305800" cy="15240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3000" b="1" dirty="0" smtClean="0">
                <a:solidFill>
                  <a:srgbClr val="FF850D"/>
                </a:solidFill>
              </a:rPr>
              <a:t>Math skills at kindergarten entry are a stronger predictor of later school achievement than reading skills or attention span.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5687943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2069"/>
                </a:solidFill>
              </a:rPr>
              <a:t>We can do better.  We have to. 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381000" y="2895600"/>
            <a:ext cx="83058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2060"/>
              </a:buClr>
              <a:buSzPct val="120000"/>
              <a:buFont typeface="Wingdings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3000" b="1" smtClean="0">
                <a:solidFill>
                  <a:srgbClr val="FF850D"/>
                </a:solidFill>
              </a:rPr>
              <a:t>The top 15 highest-paying jobs all require sophisticated math skills.  </a:t>
            </a:r>
            <a:endParaRPr lang="en-US" sz="3000" dirty="0" smtClean="0">
              <a:solidFill>
                <a:prstClr val="black"/>
              </a:solidFill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381000" y="3962400"/>
            <a:ext cx="83058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002060"/>
              </a:buClr>
              <a:buSzPct val="120000"/>
              <a:buFont typeface="Wingdings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3000" b="1" smtClean="0">
                <a:solidFill>
                  <a:srgbClr val="FF850D"/>
                </a:solidFill>
              </a:rPr>
              <a:t>More U.S. college students choose to major in “leisure studies” than in all physical sciences </a:t>
            </a:r>
            <a:r>
              <a:rPr lang="en-US" sz="3000" b="1" i="1" smtClean="0">
                <a:solidFill>
                  <a:srgbClr val="FF850D"/>
                </a:solidFill>
              </a:rPr>
              <a:t>combined</a:t>
            </a:r>
            <a:r>
              <a:rPr lang="en-US" sz="3000" b="1" smtClean="0">
                <a:solidFill>
                  <a:srgbClr val="FF850D"/>
                </a:solidFill>
              </a:rPr>
              <a:t>.  </a:t>
            </a:r>
          </a:p>
          <a:p>
            <a:endParaRPr lang="en-US" sz="3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39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Crazy 8s:  Your Commitment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305800" cy="4572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rgbClr val="002069"/>
                </a:solidFill>
              </a:rPr>
              <a:t>After-school program agrees to:  </a:t>
            </a:r>
            <a:r>
              <a:rPr lang="en-US" b="1" dirty="0" smtClean="0">
                <a:solidFill>
                  <a:srgbClr val="002069"/>
                </a:solidFill>
              </a:rPr>
              <a:t> </a:t>
            </a:r>
            <a:endParaRPr lang="en-US" dirty="0" smtClean="0">
              <a:solidFill>
                <a:srgbClr val="002069"/>
              </a:solidFill>
            </a:endParaRPr>
          </a:p>
          <a:p>
            <a:r>
              <a:rPr lang="en-US" dirty="0" smtClean="0">
                <a:solidFill>
                  <a:srgbClr val="002069"/>
                </a:solidFill>
              </a:rPr>
              <a:t>Recruit an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enthusiastic coach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No special skills needed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Get </a:t>
            </a:r>
            <a:r>
              <a:rPr lang="en-US" dirty="0">
                <a:solidFill>
                  <a:srgbClr val="002069"/>
                </a:solidFill>
              </a:rPr>
              <a:t>kids up and </a:t>
            </a:r>
            <a:r>
              <a:rPr lang="en-US" dirty="0" smtClean="0">
                <a:solidFill>
                  <a:srgbClr val="002069"/>
                </a:solidFill>
              </a:rPr>
              <a:t>moving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A little “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crazy</a:t>
            </a:r>
            <a:r>
              <a:rPr lang="en-US" dirty="0" smtClean="0">
                <a:solidFill>
                  <a:srgbClr val="002069"/>
                </a:solidFill>
              </a:rPr>
              <a:t>” helps!</a:t>
            </a:r>
            <a:endParaRPr lang="en-US" dirty="0">
              <a:solidFill>
                <a:srgbClr val="002069"/>
              </a:solidFill>
            </a:endParaRPr>
          </a:p>
          <a:p>
            <a:r>
              <a:rPr lang="en-US" dirty="0" smtClean="0">
                <a:solidFill>
                  <a:srgbClr val="002069"/>
                </a:solidFill>
              </a:rPr>
              <a:t>Run as an 8-week after-school program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Limit enrollment to 10-20 kids per age group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Provide a few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standard supplies </a:t>
            </a:r>
            <a:r>
              <a:rPr lang="en-US" dirty="0" smtClean="0">
                <a:solidFill>
                  <a:srgbClr val="002069"/>
                </a:solidFill>
              </a:rPr>
              <a:t>($10/week or less)</a:t>
            </a:r>
            <a:endParaRPr lang="en-US" dirty="0" smtClean="0">
              <a:solidFill>
                <a:srgbClr val="002069"/>
              </a:solidFill>
              <a:latin typeface="GrilledCheese BTN" panose="020B0604060402040206" pitchFamily="34" charset="0"/>
            </a:endParaRPr>
          </a:p>
          <a:p>
            <a:pPr marL="0" indent="0">
              <a:buNone/>
            </a:pPr>
            <a:endParaRPr lang="en-US" dirty="0" smtClean="0">
              <a:solidFill>
                <a:srgbClr val="002069"/>
              </a:solidFill>
              <a:latin typeface="GrilledCheese BTN" panose="020B0604060402040206" pitchFamily="34" charset="0"/>
            </a:endParaRPr>
          </a:p>
          <a:p>
            <a:pPr lvl="1"/>
            <a:endParaRPr lang="en-US" dirty="0" smtClean="0">
              <a:solidFill>
                <a:srgbClr val="002069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0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48912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Crazy 8s:  Script Contents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One-page overview: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“Big Idea” for the week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Supplies list (we provide/you provide)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Room set-up requirements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Other key prep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Math concepts for the week</a:t>
            </a:r>
          </a:p>
          <a:p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Full directions</a:t>
            </a:r>
            <a:r>
              <a:rPr lang="en-US" dirty="0">
                <a:solidFill>
                  <a:srgbClr val="002069"/>
                </a:solidFill>
              </a:rPr>
              <a:t>, road-tested by our pilot </a:t>
            </a:r>
            <a:r>
              <a:rPr lang="en-US" dirty="0" smtClean="0">
                <a:solidFill>
                  <a:srgbClr val="002069"/>
                </a:solidFill>
              </a:rPr>
              <a:t>sites</a:t>
            </a:r>
          </a:p>
          <a:p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Bonus activities </a:t>
            </a:r>
            <a:r>
              <a:rPr lang="en-US" dirty="0" smtClean="0">
                <a:solidFill>
                  <a:srgbClr val="002069"/>
                </a:solidFill>
              </a:rPr>
              <a:t>for kids ahead of the curve</a:t>
            </a:r>
          </a:p>
          <a:p>
            <a:endParaRPr lang="en-US" dirty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984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586" y="300118"/>
            <a:ext cx="7117443" cy="868362"/>
          </a:xfrm>
        </p:spPr>
        <p:txBody>
          <a:bodyPr>
            <a:no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4400" b="0" dirty="0" smtClean="0">
                <a:latin typeface="GrilledCheese BTN" panose="020B0604060402040206" pitchFamily="34" charset="0"/>
              </a:rPr>
              <a:t>The </a:t>
            </a:r>
            <a:r>
              <a:rPr lang="en-US" sz="4800" b="0" smtClean="0">
                <a:solidFill>
                  <a:srgbClr val="F67B16"/>
                </a:solidFill>
                <a:latin typeface="GrilledCheese BTN" panose="020B0604060402040206" pitchFamily="34" charset="0"/>
              </a:rPr>
              <a:t>Fun</a:t>
            </a:r>
            <a:r>
              <a:rPr lang="en-US" sz="4400" b="0" smtClean="0">
                <a:latin typeface="GrilledCheese BTN" panose="020B0604060402040206" pitchFamily="34" charset="0"/>
              </a:rPr>
              <a:t> Framework</a:t>
            </a:r>
            <a:endParaRPr lang="en-US" sz="4400" b="0" dirty="0">
              <a:latin typeface="GrilledCheese BTN" panose="020B0604060402040206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86" y="152400"/>
            <a:ext cx="1039097" cy="1016080"/>
          </a:xfrm>
          <a:prstGeom prst="rect">
            <a:avLst/>
          </a:prstGeom>
        </p:spPr>
      </p:pic>
      <p:sp>
        <p:nvSpPr>
          <p:cNvPr id="4" name="Up Arrow 3"/>
          <p:cNvSpPr/>
          <p:nvPr/>
        </p:nvSpPr>
        <p:spPr>
          <a:xfrm>
            <a:off x="6629400" y="2736583"/>
            <a:ext cx="703633" cy="6416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Up Arrow 6"/>
          <p:cNvSpPr/>
          <p:nvPr/>
        </p:nvSpPr>
        <p:spPr>
          <a:xfrm>
            <a:off x="6633882" y="4514094"/>
            <a:ext cx="703633" cy="6416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69322"/>
            <a:ext cx="2852737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029200" y="1770894"/>
            <a:ext cx="3886200" cy="447750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5200" dirty="0" smtClean="0">
                <a:solidFill>
                  <a:srgbClr val="F67B16"/>
                </a:solidFill>
                <a:latin typeface="GrilledCheese BTN" panose="020B0604060402040206" pitchFamily="34" charset="0"/>
                <a:ea typeface="+mj-ea"/>
                <a:cs typeface="+mj-cs"/>
              </a:rPr>
              <a:t>Compelling</a:t>
            </a:r>
            <a:endParaRPr lang="en-US" sz="5200" dirty="0">
              <a:solidFill>
                <a:srgbClr val="F67B16"/>
              </a:solidFill>
              <a:latin typeface="GrilledCheese BTN" panose="020B0604060402040206" pitchFamily="34" charset="0"/>
              <a:ea typeface="+mj-ea"/>
              <a:cs typeface="+mj-cs"/>
            </a:endParaRPr>
          </a:p>
          <a:p>
            <a:pPr marL="0" indent="0" algn="ctr">
              <a:buNone/>
            </a:pPr>
            <a:endParaRPr lang="en-US" sz="3300" dirty="0" smtClean="0">
              <a:solidFill>
                <a:srgbClr val="002069"/>
              </a:solidFill>
              <a:latin typeface="GrilledCheese BTN" panose="020B0604060402040206" pitchFamily="34" charset="0"/>
            </a:endParaRPr>
          </a:p>
          <a:p>
            <a:pPr marL="0" indent="0" algn="ctr">
              <a:buNone/>
            </a:pPr>
            <a:endParaRPr lang="en-US" sz="3300" dirty="0">
              <a:solidFill>
                <a:srgbClr val="002069"/>
              </a:solidFill>
              <a:latin typeface="GrilledCheese BTN" panose="020B0604060402040206" pitchFamily="34" charset="0"/>
            </a:endParaRPr>
          </a:p>
          <a:p>
            <a:pPr marL="0" indent="0" algn="ctr">
              <a:buNone/>
            </a:pPr>
            <a:r>
              <a:rPr lang="en-US" sz="4800" dirty="0">
                <a:solidFill>
                  <a:srgbClr val="5FCAF7"/>
                </a:solidFill>
                <a:latin typeface="GrilledCheese BTN"/>
                <a:ea typeface="Calibri"/>
                <a:cs typeface="Times New Roman"/>
              </a:rPr>
              <a:t>Engaging</a:t>
            </a:r>
          </a:p>
          <a:p>
            <a:pPr marL="0" indent="0" algn="ctr">
              <a:buNone/>
            </a:pPr>
            <a:endParaRPr lang="en-US" sz="3300" dirty="0" smtClean="0">
              <a:solidFill>
                <a:srgbClr val="002069"/>
              </a:solidFill>
              <a:latin typeface="GrilledCheese BTN" panose="020B0604060402040206" pitchFamily="34" charset="0"/>
            </a:endParaRPr>
          </a:p>
          <a:p>
            <a:pPr marL="0" indent="0" algn="ctr">
              <a:buNone/>
            </a:pPr>
            <a:endParaRPr lang="en-US" sz="3300" dirty="0" smtClean="0">
              <a:solidFill>
                <a:srgbClr val="002069"/>
              </a:solidFill>
              <a:latin typeface="GrilledCheese BTN" panose="020B0604060402040206" pitchFamily="34" charset="0"/>
            </a:endParaRPr>
          </a:p>
          <a:p>
            <a:pPr marL="0" indent="0" algn="ctr">
              <a:buNone/>
            </a:pPr>
            <a:r>
              <a:rPr lang="en-US" sz="3900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Tolerable</a:t>
            </a:r>
          </a:p>
          <a:p>
            <a:pPr marL="0" indent="0">
              <a:buNone/>
            </a:pPr>
            <a:endParaRPr lang="en-US" dirty="0">
              <a:solidFill>
                <a:srgbClr val="002069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20000">
            <a:off x="442393" y="2012107"/>
            <a:ext cx="41719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13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Weekly Themes – Season 1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8077200" cy="5105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Glow-in-the-Dark Geometry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Let’s Get Loud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Time of Your Life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Toilet Paper Olympics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Spy Training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Flying Marshmallows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Zip Line Zoo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Bouncy Dice Explosion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6" name="Picture 5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887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Weekly Themes – Season 2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09600" y="1447800"/>
            <a:ext cx="8077200" cy="5105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Glow-in-the-Dark City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On the Money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Ramp It Up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Beach Ball Party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See What Sticks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Born This Way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Try Angles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Epic Air Traffic Control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33400"/>
            <a:ext cx="167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801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>
                <a:latin typeface="GrilledCheese BTN" panose="020B0604060402040206" pitchFamily="34" charset="0"/>
              </a:rPr>
              <a:t>Crazy </a:t>
            </a:r>
            <a:r>
              <a:rPr lang="en-US" b="0" dirty="0" smtClean="0">
                <a:latin typeface="GrilledCheese BTN" panose="020B0604060402040206" pitchFamily="34" charset="0"/>
              </a:rPr>
              <a:t>8s and Common Core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22960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Supports Mathematical Content </a:t>
            </a:r>
            <a:r>
              <a:rPr lang="en-US" dirty="0">
                <a:solidFill>
                  <a:srgbClr val="002069"/>
                </a:solidFill>
              </a:rPr>
              <a:t>S</a:t>
            </a:r>
            <a:r>
              <a:rPr lang="en-US" dirty="0" smtClean="0">
                <a:solidFill>
                  <a:srgbClr val="002069"/>
                </a:solidFill>
              </a:rPr>
              <a:t>tandards across several domains:</a:t>
            </a:r>
          </a:p>
          <a:p>
            <a:endParaRPr lang="en-US" sz="800" dirty="0" smtClean="0">
              <a:solidFill>
                <a:srgbClr val="002069"/>
              </a:solidFill>
            </a:endParaRP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Counting and Cardinality</a:t>
            </a: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Operations and Algebraic Thinking</a:t>
            </a: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Numbers and Operations in Base 10 </a:t>
            </a: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Numbers and Operations – Fractions</a:t>
            </a: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Measurement and Data</a:t>
            </a: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Geometry</a:t>
            </a:r>
          </a:p>
        </p:txBody>
      </p:sp>
      <p:pic>
        <p:nvPicPr>
          <p:cNvPr id="6" name="Picture 5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306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>
                <a:latin typeface="GrilledCheese BTN" panose="020B0604060402040206" pitchFamily="34" charset="0"/>
              </a:rPr>
              <a:t>Crazy </a:t>
            </a:r>
            <a:r>
              <a:rPr lang="en-US" b="0" dirty="0" smtClean="0">
                <a:latin typeface="GrilledCheese BTN" panose="020B0604060402040206" pitchFamily="34" charset="0"/>
              </a:rPr>
              <a:t>8s and Common Core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Supports Mathematical Practice Standards, including:</a:t>
            </a:r>
          </a:p>
          <a:p>
            <a:endParaRPr lang="en-US" sz="800" dirty="0" smtClean="0">
              <a:solidFill>
                <a:srgbClr val="002069"/>
              </a:solidFill>
            </a:endParaRP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MP1: Make sense of problems and persevere in solving them</a:t>
            </a: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MP2: Reason abstractly and quantitatively</a:t>
            </a: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MP5: Use appropriate tools strategically</a:t>
            </a:r>
          </a:p>
          <a:p>
            <a:pPr lvl="1"/>
            <a:r>
              <a:rPr lang="en-US" sz="3200" dirty="0" smtClean="0">
                <a:solidFill>
                  <a:srgbClr val="002069"/>
                </a:solidFill>
              </a:rPr>
              <a:t>MP7: Look for and make use of structure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6" name="Picture 5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289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2938" y="143092"/>
            <a:ext cx="3171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  <a:tabLst>
                <a:tab pos="2971800" algn="ctr"/>
                <a:tab pos="4965700" algn="l"/>
              </a:tabLst>
            </a:pPr>
            <a:r>
              <a:rPr lang="en-US" sz="3600" dirty="0">
                <a:solidFill>
                  <a:srgbClr val="FF850D"/>
                </a:solidFill>
                <a:latin typeface="GrilledCheese BTN"/>
                <a:ea typeface="Calibri"/>
              </a:rPr>
              <a:t>Let’s Get Loud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53" y="3733800"/>
            <a:ext cx="5008147" cy="2819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036320"/>
            <a:ext cx="4114800" cy="23164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02" y="960120"/>
            <a:ext cx="2952098" cy="246888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908" y="3954781"/>
            <a:ext cx="3257292" cy="244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10" y="143092"/>
            <a:ext cx="167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65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762">
        <p:fade/>
      </p:transition>
    </mc:Choice>
    <mc:Fallback xmlns="">
      <p:transition spd="med" advTm="67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8912"/>
            <a:ext cx="8077200" cy="868362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tabLst>
                <a:tab pos="2971800" algn="ctr"/>
                <a:tab pos="4965700" algn="l"/>
              </a:tabLst>
            </a:pPr>
            <a:r>
              <a:rPr lang="en-US" b="0" dirty="0">
                <a:solidFill>
                  <a:srgbClr val="FF850D"/>
                </a:solidFill>
                <a:latin typeface="GrilledCheese BTN"/>
                <a:ea typeface="Calibri"/>
                <a:cs typeface="+mn-cs"/>
              </a:rPr>
              <a:t>Let’s Get Loud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22960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Build a working pan flute, measure how loud you are, and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explore rhythm </a:t>
            </a:r>
            <a:r>
              <a:rPr lang="en-US" dirty="0" smtClean="0">
                <a:solidFill>
                  <a:srgbClr val="002069"/>
                </a:solidFill>
              </a:rPr>
              <a:t>using “found” instruments. 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The math behind the mischief: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Measuring lengths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Comparing and sequencing lengths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Counting, skip counting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Patterns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Simple relationships between variables</a:t>
            </a:r>
          </a:p>
        </p:txBody>
      </p:sp>
      <p:pic>
        <p:nvPicPr>
          <p:cNvPr id="5" name="Picture 4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044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:::::Desktop:Toilet paper roll divide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5564" y="3886200"/>
            <a:ext cx="1405186" cy="283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:::::Desktop:Toilet Paper long jump 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886200"/>
            <a:ext cx="1905000" cy="283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33600" y="61581"/>
            <a:ext cx="485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5FCAF7"/>
                </a:solidFill>
                <a:latin typeface="GrilledCheese BTN"/>
                <a:ea typeface="Calibri"/>
                <a:cs typeface="Times New Roman"/>
              </a:rPr>
              <a:t>Toilet Paper Olympics</a:t>
            </a:r>
            <a:endParaRPr lang="en-US" sz="3600" dirty="0">
              <a:solidFill>
                <a:srgbClr val="5FCAF7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734" y="798731"/>
            <a:ext cx="2535784" cy="33810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14400"/>
            <a:ext cx="3860800" cy="28956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715" y="4495800"/>
            <a:ext cx="3741822" cy="2106506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8474"/>
            <a:ext cx="167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385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490">
        <p:fade/>
      </p:transition>
    </mc:Choice>
    <mc:Fallback xmlns="">
      <p:transition spd="med" advTm="649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Problem: Too Many People Fear Math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371600"/>
            <a:ext cx="3886200" cy="519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5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rgbClr val="5FCAF7"/>
                </a:solidFill>
                <a:latin typeface="GrilledCheese BTN"/>
                <a:ea typeface="Calibri"/>
                <a:cs typeface="Times New Roman"/>
              </a:rPr>
              <a:t>Toilet Paper Olympics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Host your own Olympics, using toilet paper squares to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measure how far </a:t>
            </a:r>
            <a:r>
              <a:rPr lang="en-US" dirty="0" smtClean="0">
                <a:solidFill>
                  <a:srgbClr val="002069"/>
                </a:solidFill>
              </a:rPr>
              <a:t>kids run, jump, and throw!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The math behind the mischief: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Counting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Measuring lengths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Estimation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Bonus: Single digit multiplication and division</a:t>
            </a:r>
          </a:p>
          <a:p>
            <a:pPr lvl="1"/>
            <a:endParaRPr lang="en-US" dirty="0" smtClean="0">
              <a:solidFill>
                <a:srgbClr val="002069"/>
              </a:solidFill>
            </a:endParaRPr>
          </a:p>
        </p:txBody>
      </p:sp>
      <p:pic>
        <p:nvPicPr>
          <p:cNvPr id="5" name="Picture 4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379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4600" y="212832"/>
            <a:ext cx="3773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  <a:tabLst>
                <a:tab pos="2971800" algn="ctr"/>
                <a:tab pos="4965700" algn="l"/>
              </a:tabLst>
            </a:pPr>
            <a:r>
              <a:rPr lang="en-US" sz="3600" dirty="0">
                <a:solidFill>
                  <a:srgbClr val="002069"/>
                </a:solidFill>
                <a:latin typeface="GrilledCheese BTN" panose="020B0604060402040206" pitchFamily="34" charset="0"/>
                <a:ea typeface="+mj-ea"/>
                <a:cs typeface="+mj-cs"/>
              </a:rPr>
              <a:t>Time of Your Life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143000"/>
            <a:ext cx="6781800" cy="5086350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6279"/>
            <a:ext cx="167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524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09">
        <p:fade/>
      </p:transition>
    </mc:Choice>
    <mc:Fallback xmlns="">
      <p:transition spd="med" advTm="70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tabLst>
                <a:tab pos="2971800" algn="ctr"/>
                <a:tab pos="4965700" algn="l"/>
              </a:tabLst>
            </a:pPr>
            <a:r>
              <a:rPr lang="en-US" b="0" dirty="0">
                <a:latin typeface="GrilledCheese BTN" panose="020B0604060402040206" pitchFamily="34" charset="0"/>
              </a:rPr>
              <a:t>Time of Your Life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382000" cy="4572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Make a life-size clock, then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race the clock </a:t>
            </a:r>
            <a:r>
              <a:rPr lang="en-US" dirty="0" smtClean="0">
                <a:solidFill>
                  <a:srgbClr val="002069"/>
                </a:solidFill>
              </a:rPr>
              <a:t>to complete silly stunts.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The math behind the mischief: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Units of time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Time measurement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Time estimation and accuracy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Bonus:  Calculating an average</a:t>
            </a:r>
          </a:p>
        </p:txBody>
      </p:sp>
      <p:pic>
        <p:nvPicPr>
          <p:cNvPr id="5" name="Picture 4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0060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300" y="4038600"/>
            <a:ext cx="3276600" cy="2457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182977"/>
            <a:ext cx="3842557" cy="514458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981200" y="152400"/>
            <a:ext cx="6362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tabLst>
                <a:tab pos="2971800" algn="ctr"/>
                <a:tab pos="4965700" algn="l"/>
              </a:tabLst>
            </a:pPr>
            <a:r>
              <a:rPr lang="en-US" sz="3600" dirty="0" smtClean="0">
                <a:solidFill>
                  <a:srgbClr val="FFC000"/>
                </a:solidFill>
                <a:latin typeface="GrilledCheese BTN"/>
                <a:ea typeface="Calibri"/>
              </a:rPr>
              <a:t>Glow-in-the-Dark</a:t>
            </a:r>
            <a:r>
              <a:rPr lang="en-US" sz="3600" b="1" dirty="0" smtClean="0">
                <a:solidFill>
                  <a:srgbClr val="FF850D"/>
                </a:solidFill>
                <a:latin typeface="GrilledCheese BTN"/>
                <a:ea typeface="Calibri"/>
              </a:rPr>
              <a:t> Geometry</a:t>
            </a:r>
            <a:endParaRPr lang="en-US" sz="3600" dirty="0">
              <a:solidFill>
                <a:prstClr val="black"/>
              </a:solidFill>
              <a:latin typeface="Times New Roman"/>
              <a:ea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112523"/>
            <a:ext cx="2895600" cy="2642745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35393"/>
            <a:ext cx="167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6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1200"/>
              </a:spcAft>
              <a:tabLst>
                <a:tab pos="2971800" algn="ctr"/>
                <a:tab pos="4965700" algn="l"/>
              </a:tabLst>
            </a:pPr>
            <a:r>
              <a:rPr lang="en-US" b="0" dirty="0">
                <a:solidFill>
                  <a:srgbClr val="FFC000"/>
                </a:solidFill>
                <a:latin typeface="GrilledCheese BTN"/>
                <a:ea typeface="Calibri"/>
                <a:cs typeface="+mn-cs"/>
              </a:rPr>
              <a:t>Glow-in-the-Dark</a:t>
            </a:r>
            <a:r>
              <a:rPr lang="en-US" dirty="0">
                <a:solidFill>
                  <a:srgbClr val="FF850D"/>
                </a:solidFill>
                <a:latin typeface="GrilledCheese BTN"/>
                <a:ea typeface="Calibri"/>
                <a:cs typeface="+mn-cs"/>
              </a:rPr>
              <a:t> </a:t>
            </a:r>
            <a:r>
              <a:rPr lang="en-US" dirty="0" smtClean="0">
                <a:solidFill>
                  <a:srgbClr val="FF850D"/>
                </a:solidFill>
                <a:latin typeface="GrilledCheese BTN"/>
                <a:ea typeface="Calibri"/>
                <a:cs typeface="+mn-cs"/>
              </a:rPr>
              <a:t>Geometry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Use </a:t>
            </a:r>
            <a:r>
              <a:rPr lang="en-US" dirty="0" err="1" smtClean="0">
                <a:solidFill>
                  <a:srgbClr val="002069"/>
                </a:solidFill>
              </a:rPr>
              <a:t>glowsticks</a:t>
            </a:r>
            <a:r>
              <a:rPr lang="en-US" dirty="0" smtClean="0">
                <a:solidFill>
                  <a:srgbClr val="002069"/>
                </a:solidFill>
              </a:rPr>
              <a:t> and styrofoam balls to create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glowing geometric shapes</a:t>
            </a:r>
            <a:r>
              <a:rPr lang="en-US" dirty="0" smtClean="0">
                <a:solidFill>
                  <a:srgbClr val="002069"/>
                </a:solidFill>
              </a:rPr>
              <a:t>!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The math behind the mischief: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Shapes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Counting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Area and volume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Pattern recognition (both shapes and numbers)</a:t>
            </a:r>
          </a:p>
          <a:p>
            <a:pPr lvl="1"/>
            <a:endParaRPr lang="en-US" dirty="0" smtClean="0">
              <a:solidFill>
                <a:srgbClr val="002069"/>
              </a:solidFill>
            </a:endParaRPr>
          </a:p>
          <a:p>
            <a:endParaRPr lang="en-US" dirty="0" smtClean="0">
              <a:solidFill>
                <a:srgbClr val="002069"/>
              </a:solidFill>
            </a:endParaRPr>
          </a:p>
        </p:txBody>
      </p:sp>
      <p:pic>
        <p:nvPicPr>
          <p:cNvPr id="6" name="Picture 5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8989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2200" y="112001"/>
            <a:ext cx="28530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2069"/>
                </a:solidFill>
                <a:latin typeface="GrilledCheese BTN"/>
                <a:ea typeface="Calibri"/>
                <a:cs typeface="Times New Roman"/>
              </a:rPr>
              <a:t>Spy Training</a:t>
            </a:r>
            <a:endParaRPr lang="en-US" sz="3600" dirty="0">
              <a:solidFill>
                <a:srgbClr val="5FCAF7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914400"/>
            <a:ext cx="4343400" cy="24451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11" y="1676400"/>
            <a:ext cx="4267200" cy="240227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4442">
            <a:off x="3441147" y="3713625"/>
            <a:ext cx="4876799" cy="2489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1680">
            <a:off x="1143000" y="4354320"/>
            <a:ext cx="1933575" cy="23622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" y="178894"/>
            <a:ext cx="1676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13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6535">
        <p:fade/>
      </p:transition>
    </mc:Choice>
    <mc:Fallback xmlns:mv="urn:schemas-microsoft-com:mac:vml" xmlns="">
      <mp:transition xmlns:mp="http://schemas.microsoft.com/office/mac/powerpoint/2008/main" spd="med" advTm="6535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Spy Training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2069"/>
                </a:solidFill>
              </a:rPr>
              <a:t>Be a spy: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Crack codes </a:t>
            </a:r>
            <a:r>
              <a:rPr lang="en-US" dirty="0" smtClean="0">
                <a:solidFill>
                  <a:srgbClr val="002069"/>
                </a:solidFill>
              </a:rPr>
              <a:t>to find hidden treasure!  Then create your own codes, and learn to solve puzzles like a pro. </a:t>
            </a:r>
          </a:p>
          <a:p>
            <a:r>
              <a:rPr lang="en-US" dirty="0" smtClean="0">
                <a:solidFill>
                  <a:srgbClr val="002069"/>
                </a:solidFill>
              </a:rPr>
              <a:t>The math behind the mischief: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Pattern recognition and pattern completion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Association between sets</a:t>
            </a:r>
          </a:p>
          <a:p>
            <a:pPr lvl="1"/>
            <a:r>
              <a:rPr lang="en-US" dirty="0" smtClean="0">
                <a:solidFill>
                  <a:srgbClr val="002069"/>
                </a:solidFill>
              </a:rPr>
              <a:t>Probabilities:  letter usage</a:t>
            </a:r>
          </a:p>
          <a:p>
            <a:endParaRPr lang="en-US" dirty="0" smtClean="0">
              <a:solidFill>
                <a:srgbClr val="002069"/>
              </a:solidFill>
            </a:endParaRPr>
          </a:p>
        </p:txBody>
      </p:sp>
      <p:pic>
        <p:nvPicPr>
          <p:cNvPr id="5" name="Picture 4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505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8912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Let’s get </a:t>
            </a:r>
            <a:r>
              <a:rPr lang="en-US" sz="4800" b="0" dirty="0" smtClean="0">
                <a:solidFill>
                  <a:srgbClr val="00B0F0"/>
                </a:solidFill>
                <a:latin typeface="GrilledCheese BTN" panose="020B0604060402040206" pitchFamily="34" charset="0"/>
              </a:rPr>
              <a:t>c</a:t>
            </a:r>
            <a:r>
              <a:rPr lang="en-US" sz="4800" b="0" dirty="0" smtClean="0">
                <a:solidFill>
                  <a:srgbClr val="F67B16"/>
                </a:solidFill>
                <a:latin typeface="GrilledCheese BTN" panose="020B0604060402040206" pitchFamily="34" charset="0"/>
              </a:rPr>
              <a:t>r</a:t>
            </a:r>
            <a:r>
              <a:rPr lang="en-US" sz="4800" b="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a</a:t>
            </a:r>
            <a:r>
              <a:rPr lang="en-US" sz="4800" b="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GrilledCheese BTN" panose="020B0604060402040206" pitchFamily="34" charset="0"/>
              </a:rPr>
              <a:t>z</a:t>
            </a:r>
            <a:r>
              <a:rPr lang="en-US" sz="4800" b="0" dirty="0" smtClean="0">
                <a:solidFill>
                  <a:srgbClr val="FFFF00"/>
                </a:solidFill>
                <a:latin typeface="GrilledCheese BTN" panose="020B0604060402040206" pitchFamily="34" charset="0"/>
              </a:rPr>
              <a:t>y</a:t>
            </a:r>
            <a:r>
              <a:rPr lang="en-US" sz="4800" b="0" dirty="0" smtClean="0">
                <a:solidFill>
                  <a:srgbClr val="92D050"/>
                </a:solidFill>
                <a:latin typeface="GrilledCheese BTN" panose="020B0604060402040206" pitchFamily="34" charset="0"/>
              </a:rPr>
              <a:t>!</a:t>
            </a:r>
            <a:endParaRPr lang="en-US" sz="4800" b="0" dirty="0">
              <a:solidFill>
                <a:srgbClr val="92D050"/>
              </a:solidFill>
              <a:latin typeface="GrilledCheese BTN" panose="020B0604060402040206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045029" y="3801070"/>
            <a:ext cx="7086600" cy="2286000"/>
          </a:xfrm>
          <a:prstGeom prst="ellipse">
            <a:avLst/>
          </a:prstGeom>
          <a:solidFill>
            <a:srgbClr val="002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spcAft>
                <a:spcPts val="500"/>
              </a:spcAft>
            </a:pPr>
            <a:r>
              <a:rPr lang="en-US" sz="3200" dirty="0" smtClean="0">
                <a:solidFill>
                  <a:schemeClr val="bg1"/>
                </a:solidFill>
                <a:latin typeface="GrilledCheese BTN" panose="020B0604060402040206" pitchFamily="34" charset="0"/>
              </a:rPr>
              <a:t>It’s time to make math</a:t>
            </a:r>
          </a:p>
          <a:p>
            <a:pPr algn="ctr">
              <a:spcAft>
                <a:spcPts val="500"/>
              </a:spcAft>
            </a:pPr>
            <a:r>
              <a:rPr lang="en-US" sz="3200" dirty="0" smtClean="0">
                <a:solidFill>
                  <a:schemeClr val="bg1"/>
                </a:solidFill>
                <a:latin typeface="GrilledCheese BTN" panose="020B0604060402040206" pitchFamily="34" charset="0"/>
              </a:rPr>
              <a:t> the           thing to do after-school!</a:t>
            </a:r>
            <a:endParaRPr lang="en-US" sz="5000" dirty="0" smtClean="0">
              <a:solidFill>
                <a:schemeClr val="bg1"/>
              </a:solidFill>
              <a:latin typeface="GrilledCheese BTN" panose="020B0604060402040206" pitchFamily="34" charset="0"/>
            </a:endParaRPr>
          </a:p>
        </p:txBody>
      </p:sp>
      <p:pic>
        <p:nvPicPr>
          <p:cNvPr id="7" name="Picture 6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498125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38201" y="1524000"/>
            <a:ext cx="746759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02060"/>
                </a:solidFill>
              </a:rPr>
              <a:t>More than </a:t>
            </a:r>
            <a:r>
              <a:rPr lang="en-US" sz="320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2,000 Crazy 8s Clubs </a:t>
            </a:r>
            <a:r>
              <a:rPr lang="en-US" sz="3200" dirty="0" smtClean="0">
                <a:solidFill>
                  <a:srgbClr val="002060"/>
                </a:solidFill>
              </a:rPr>
              <a:t>signed up already!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Season 2 kit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dirty="0" smtClean="0">
                <a:solidFill>
                  <a:srgbClr val="002060"/>
                </a:solidFill>
              </a:rPr>
              <a:t>ships in January 2015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2060"/>
                </a:solidFill>
                <a:latin typeface="GrilledCheese BTN" panose="020B0604060402040206" pitchFamily="34" charset="0"/>
              </a:rPr>
              <a:t>Season</a:t>
            </a:r>
            <a:r>
              <a:rPr lang="en-US" sz="320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 3 </a:t>
            </a:r>
            <a:r>
              <a:rPr lang="en-US" sz="3200" dirty="0" smtClean="0">
                <a:solidFill>
                  <a:srgbClr val="002060"/>
                </a:solidFill>
              </a:rPr>
              <a:t>activities under development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18271" y="4724400"/>
            <a:ext cx="16369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>
                <a:solidFill>
                  <a:srgbClr val="FB6A11"/>
                </a:solidFill>
                <a:latin typeface="GrilledCheese BTN" panose="020B0604060402040206" pitchFamily="34" charset="0"/>
              </a:rPr>
              <a:t>cool</a:t>
            </a:r>
            <a:r>
              <a:rPr lang="en-US" sz="3600" dirty="0">
                <a:solidFill>
                  <a:prstClr val="white"/>
                </a:solidFill>
                <a:latin typeface="GrilledCheese BTN" panose="020B0604060402040206" pitchFamily="34" charset="0"/>
              </a:rPr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7613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GrilledCheese BTN" panose="020B0604060402040206" pitchFamily="34" charset="0"/>
              </a:rPr>
              <a:t>Crazy 8s: Start Your Own Club</a:t>
            </a:r>
            <a:endParaRPr lang="en-US" b="0" dirty="0">
              <a:latin typeface="GrilledCheese BTN" panose="020B0604060402040206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447800"/>
            <a:ext cx="8305800" cy="4953000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9"/>
                </a:solidFill>
              </a:rPr>
              <a:t>Sign up at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bedtimemath.org</a:t>
            </a:r>
            <a:r>
              <a:rPr lang="en-US" dirty="0" smtClean="0">
                <a:solidFill>
                  <a:srgbClr val="002069"/>
                </a:solidFill>
              </a:rPr>
              <a:t> 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9"/>
                </a:solidFill>
              </a:rPr>
              <a:t>Review requirements and register as a coach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9"/>
                </a:solidFill>
              </a:rPr>
              <a:t>Kit will arrive 4 weeks before club starts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9"/>
                </a:solidFill>
              </a:rPr>
              <a:t>Find a flexible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space</a:t>
            </a:r>
            <a:r>
              <a:rPr lang="en-US" dirty="0" smtClean="0">
                <a:solidFill>
                  <a:srgbClr val="002069"/>
                </a:solidFill>
              </a:rPr>
              <a:t> for 8 weekly meetings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9"/>
                </a:solidFill>
              </a:rPr>
              <a:t>Open sign ups for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10-20 kids </a:t>
            </a:r>
            <a:r>
              <a:rPr lang="en-US" dirty="0" smtClean="0">
                <a:solidFill>
                  <a:srgbClr val="002069"/>
                </a:solidFill>
              </a:rPr>
              <a:t>per age group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9"/>
                </a:solidFill>
              </a:rPr>
              <a:t>Read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directions </a:t>
            </a:r>
            <a:r>
              <a:rPr lang="en-US" dirty="0" smtClean="0">
                <a:solidFill>
                  <a:srgbClr val="002069"/>
                </a:solidFill>
              </a:rPr>
              <a:t>and review materials in kit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2069"/>
                </a:solidFill>
              </a:rPr>
              <a:t>Gather a few standard </a:t>
            </a:r>
            <a:r>
              <a:rPr lang="en-US" dirty="0" smtClean="0">
                <a:solidFill>
                  <a:srgbClr val="002069"/>
                </a:solidFill>
                <a:latin typeface="GrilledCheese BTN" panose="020B0604060402040206" pitchFamily="34" charset="0"/>
              </a:rPr>
              <a:t>supplies</a:t>
            </a:r>
          </a:p>
          <a:p>
            <a:pPr marL="0" indent="0">
              <a:buNone/>
            </a:pPr>
            <a:endParaRPr lang="en-US" sz="900" dirty="0" smtClean="0">
              <a:solidFill>
                <a:srgbClr val="002069"/>
              </a:solidFill>
              <a:latin typeface="GrilledCheese BTN" panose="020B0604060402040206" pitchFamily="34" charset="0"/>
            </a:endParaRPr>
          </a:p>
          <a:p>
            <a:pPr marL="0" indent="0" algn="ctr">
              <a:buNone/>
            </a:pPr>
            <a:r>
              <a:rPr lang="en-US" sz="480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Get </a:t>
            </a:r>
            <a:r>
              <a:rPr lang="en-US" sz="6000" dirty="0" smtClean="0">
                <a:solidFill>
                  <a:srgbClr val="00B0F0"/>
                </a:solidFill>
                <a:latin typeface="GrilledCheese BTN" panose="020B0604060402040206" pitchFamily="34" charset="0"/>
              </a:rPr>
              <a:t>c</a:t>
            </a:r>
            <a:r>
              <a:rPr lang="en-US" sz="6000" dirty="0" smtClean="0">
                <a:solidFill>
                  <a:srgbClr val="FB6A11"/>
                </a:solidFill>
                <a:latin typeface="GrilledCheese BTN" panose="020B0604060402040206" pitchFamily="34" charset="0"/>
              </a:rPr>
              <a:t>r</a:t>
            </a:r>
            <a:r>
              <a:rPr lang="en-US" sz="6000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a</a:t>
            </a:r>
            <a:r>
              <a:rPr lang="en-US" sz="6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GrilledCheese BTN" panose="020B0604060402040206" pitchFamily="34" charset="0"/>
              </a:rPr>
              <a:t>z</a:t>
            </a:r>
            <a:r>
              <a:rPr lang="en-US" sz="6000" dirty="0" smtClean="0">
                <a:solidFill>
                  <a:srgbClr val="FFFF00"/>
                </a:solidFill>
                <a:latin typeface="GrilledCheese BTN" panose="020B0604060402040206" pitchFamily="34" charset="0"/>
              </a:rPr>
              <a:t>y</a:t>
            </a:r>
            <a:r>
              <a:rPr lang="en-US" sz="6000" dirty="0" smtClean="0">
                <a:solidFill>
                  <a:srgbClr val="92D050"/>
                </a:solidFill>
                <a:latin typeface="GrilledCheese BTN" panose="020B0604060402040206" pitchFamily="34" charset="0"/>
              </a:rPr>
              <a:t>!</a:t>
            </a:r>
            <a:r>
              <a:rPr lang="en-US" sz="4800" dirty="0" smtClean="0">
                <a:solidFill>
                  <a:srgbClr val="92D050"/>
                </a:solidFill>
                <a:latin typeface="GrilledCheese BTN" panose="020B0604060402040206" pitchFamily="34" charset="0"/>
              </a:rPr>
              <a:t> </a:t>
            </a:r>
            <a:endParaRPr lang="en-US" sz="4800" dirty="0" smtClean="0">
              <a:solidFill>
                <a:srgbClr val="002069"/>
              </a:solidFill>
              <a:latin typeface="GrilledCheese BTN" panose="020B0604060402040206" pitchFamily="34" charset="0"/>
            </a:endParaRPr>
          </a:p>
          <a:p>
            <a:pPr lvl="1"/>
            <a:endParaRPr lang="en-US" dirty="0" smtClean="0">
              <a:solidFill>
                <a:srgbClr val="002069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5" name="Picture 4" descr=":::::Desktop:Crazy 8s logo_new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533400"/>
            <a:ext cx="1676400" cy="583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772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457200" y="2971800"/>
            <a:ext cx="4724400" cy="2590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3200" b="1" dirty="0" smtClean="0">
                <a:solidFill>
                  <a:prstClr val="white"/>
                </a:solidFill>
              </a:rPr>
              <a:t>Join the Movement!</a:t>
            </a:r>
          </a:p>
          <a:p>
            <a:pPr algn="ctr"/>
            <a:r>
              <a:rPr lang="en-US" sz="3200" b="1" dirty="0" smtClean="0">
                <a:solidFill>
                  <a:prstClr val="white"/>
                </a:solidFill>
              </a:rPr>
              <a:t> www.bedtimemath.org</a:t>
            </a:r>
          </a:p>
          <a:p>
            <a:pPr algn="ctr"/>
            <a:endParaRPr lang="en-US" sz="3200" b="1" u="sng" dirty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811" y="6138813"/>
            <a:ext cx="454048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6138813"/>
            <a:ext cx="414868" cy="457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026" y="6107207"/>
            <a:ext cx="502920" cy="5029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826" y="6138813"/>
            <a:ext cx="457200" cy="457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181" y="4658690"/>
            <a:ext cx="1500188" cy="457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764" y="3398520"/>
            <a:ext cx="3735324" cy="173736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4800" y="914400"/>
            <a:ext cx="8610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1066800"/>
            <a:ext cx="8229600" cy="3962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002060"/>
                </a:solidFill>
                <a:latin typeface="GrilledCheese BTN" panose="020B0604060402040206" pitchFamily="34" charset="0"/>
              </a:rPr>
              <a:t>Our kids need to read to succeed – 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FF850D"/>
                </a:solidFill>
                <a:latin typeface="GrilledCheese BTN" panose="020B0604060402040206" pitchFamily="34" charset="0"/>
              </a:rPr>
              <a:t>but they also need to do the math.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  <a:p>
            <a:pPr marL="0" indent="0" algn="ctr">
              <a:buNone/>
            </a:pPr>
            <a:endParaRPr lang="en-US" dirty="0" smtClean="0">
              <a:latin typeface="GrilledCheese BTN" panose="020B06040604020402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5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The Life Cycle, Starting at Birth</a:t>
            </a:r>
            <a:endParaRPr lang="en-US" dirty="0"/>
          </a:p>
        </p:txBody>
      </p:sp>
      <p:sp>
        <p:nvSpPr>
          <p:cNvPr id="3" name="Chevron 2"/>
          <p:cNvSpPr/>
          <p:nvPr/>
        </p:nvSpPr>
        <p:spPr>
          <a:xfrm>
            <a:off x="6858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rgbClr val="0020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srgbClr val="002069"/>
                </a:solidFill>
              </a:rPr>
              <a:t>Birth</a:t>
            </a:r>
            <a:endParaRPr lang="en-US" sz="2400" b="1">
              <a:solidFill>
                <a:srgbClr val="002069"/>
              </a:solidFill>
            </a:endParaRPr>
          </a:p>
        </p:txBody>
      </p:sp>
      <p:sp>
        <p:nvSpPr>
          <p:cNvPr id="4" name="Chevron 3"/>
          <p:cNvSpPr/>
          <p:nvPr/>
        </p:nvSpPr>
        <p:spPr>
          <a:xfrm>
            <a:off x="21336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Pre-</a:t>
            </a:r>
          </a:p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School</a:t>
            </a:r>
          </a:p>
        </p:txBody>
      </p:sp>
      <p:sp>
        <p:nvSpPr>
          <p:cNvPr id="6" name="Chevron 5"/>
          <p:cNvSpPr/>
          <p:nvPr/>
        </p:nvSpPr>
        <p:spPr>
          <a:xfrm>
            <a:off x="35814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School</a:t>
            </a:r>
          </a:p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Age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50292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  College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6477000" y="2819400"/>
            <a:ext cx="1752600" cy="1095152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  Adult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940044" y="3778502"/>
            <a:ext cx="5527556" cy="2407874"/>
            <a:chOff x="1940044" y="3916726"/>
            <a:chExt cx="5527556" cy="2407874"/>
          </a:xfrm>
        </p:grpSpPr>
        <p:sp>
          <p:nvSpPr>
            <p:cNvPr id="9" name="Isosceles Triangle 8"/>
            <p:cNvSpPr/>
            <p:nvPr/>
          </p:nvSpPr>
          <p:spPr>
            <a:xfrm rot="19133983">
              <a:off x="1940044" y="3916726"/>
              <a:ext cx="609600" cy="13783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438400" y="4724400"/>
              <a:ext cx="50292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 smtClean="0">
                  <a:solidFill>
                    <a:prstClr val="white"/>
                  </a:solidFill>
                </a:rPr>
                <a:t>Twice as many moms </a:t>
              </a:r>
            </a:p>
            <a:p>
              <a:pPr algn="ctr"/>
              <a:r>
                <a:rPr lang="en-US" sz="2800" dirty="0" smtClean="0">
                  <a:solidFill>
                    <a:prstClr val="white"/>
                  </a:solidFill>
                </a:rPr>
                <a:t>as dads hate math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849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Pre-School: Literacy vs. Numeracy…</a:t>
            </a:r>
            <a:endParaRPr lang="en-US"/>
          </a:p>
        </p:txBody>
      </p:sp>
      <p:sp>
        <p:nvSpPr>
          <p:cNvPr id="3" name="Chevron 2"/>
          <p:cNvSpPr/>
          <p:nvPr/>
        </p:nvSpPr>
        <p:spPr>
          <a:xfrm>
            <a:off x="685800" y="274143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>
                <a:solidFill>
                  <a:prstClr val="white">
                    <a:lumMod val="65000"/>
                  </a:prstClr>
                </a:solidFill>
              </a:rPr>
              <a:t>Birth</a:t>
            </a:r>
          </a:p>
        </p:txBody>
      </p:sp>
      <p:sp>
        <p:nvSpPr>
          <p:cNvPr id="4" name="Chevron 3"/>
          <p:cNvSpPr/>
          <p:nvPr/>
        </p:nvSpPr>
        <p:spPr>
          <a:xfrm>
            <a:off x="2133600" y="274143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rgbClr val="0020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>
                <a:solidFill>
                  <a:srgbClr val="002069"/>
                </a:solidFill>
              </a:rPr>
              <a:t>Pre-</a:t>
            </a:r>
          </a:p>
          <a:p>
            <a:pPr algn="ctr"/>
            <a:r>
              <a:rPr lang="en-US" sz="2400" b="1">
                <a:solidFill>
                  <a:srgbClr val="002069"/>
                </a:solidFill>
              </a:rPr>
              <a:t>School</a:t>
            </a:r>
          </a:p>
        </p:txBody>
      </p:sp>
      <p:sp>
        <p:nvSpPr>
          <p:cNvPr id="6" name="Chevron 5"/>
          <p:cNvSpPr/>
          <p:nvPr/>
        </p:nvSpPr>
        <p:spPr>
          <a:xfrm>
            <a:off x="3581400" y="274143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School</a:t>
            </a:r>
          </a:p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Age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5029200" y="274143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  College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6477000" y="2741430"/>
            <a:ext cx="1752600" cy="1095152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  Adult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7200" y="1384006"/>
            <a:ext cx="3733800" cy="5105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Isosceles Triangle 8"/>
          <p:cNvSpPr/>
          <p:nvPr/>
        </p:nvSpPr>
        <p:spPr>
          <a:xfrm rot="14039830">
            <a:off x="3632315" y="1964062"/>
            <a:ext cx="609600" cy="137837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495800" y="1741751"/>
            <a:ext cx="2952552" cy="4747655"/>
            <a:chOff x="4495800" y="1752600"/>
            <a:chExt cx="2952552" cy="4900055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9952" y="1752600"/>
              <a:ext cx="2438400" cy="480060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495800" y="2054423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smtClean="0">
                  <a:solidFill>
                    <a:prstClr val="white"/>
                  </a:solidFill>
                </a:rPr>
                <a:t>10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495800" y="2535866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smtClean="0">
                  <a:solidFill>
                    <a:prstClr val="white"/>
                  </a:solidFill>
                </a:rPr>
                <a:t>20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495800" y="3006676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>
                  <a:solidFill>
                    <a:prstClr val="white"/>
                  </a:solidFill>
                </a:rPr>
                <a:t>3</a:t>
              </a:r>
              <a:r>
                <a:rPr lang="en-US" sz="1400" b="1" smtClean="0">
                  <a:solidFill>
                    <a:prstClr val="white"/>
                  </a:solidFill>
                </a:rPr>
                <a:t>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95800" y="3477486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>
                  <a:solidFill>
                    <a:prstClr val="white"/>
                  </a:solidFill>
                </a:rPr>
                <a:t>4</a:t>
              </a:r>
              <a:r>
                <a:rPr lang="en-US" sz="1400" b="1" smtClean="0">
                  <a:solidFill>
                    <a:prstClr val="white"/>
                  </a:solidFill>
                </a:rPr>
                <a:t>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95800" y="3948296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smtClean="0">
                  <a:solidFill>
                    <a:prstClr val="white"/>
                  </a:solidFill>
                </a:rPr>
                <a:t>50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95800" y="4440372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>
                  <a:solidFill>
                    <a:prstClr val="white"/>
                  </a:solidFill>
                </a:rPr>
                <a:t>6</a:t>
              </a:r>
              <a:r>
                <a:rPr lang="en-US" sz="1400" b="1" smtClean="0">
                  <a:solidFill>
                    <a:prstClr val="white"/>
                  </a:solidFill>
                </a:rPr>
                <a:t>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495800" y="4911182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>
                  <a:solidFill>
                    <a:prstClr val="white"/>
                  </a:solidFill>
                </a:rPr>
                <a:t>7</a:t>
              </a:r>
              <a:r>
                <a:rPr lang="en-US" sz="1400" b="1" smtClean="0">
                  <a:solidFill>
                    <a:prstClr val="white"/>
                  </a:solidFill>
                </a:rPr>
                <a:t>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495800" y="5392625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>
                  <a:solidFill>
                    <a:prstClr val="white"/>
                  </a:solidFill>
                </a:rPr>
                <a:t>8</a:t>
              </a:r>
              <a:r>
                <a:rPr lang="en-US" sz="1400" b="1" smtClean="0">
                  <a:solidFill>
                    <a:prstClr val="white"/>
                  </a:solidFill>
                </a:rPr>
                <a:t>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95800" y="5874068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>
                  <a:solidFill>
                    <a:prstClr val="white"/>
                  </a:solidFill>
                </a:rPr>
                <a:t>9</a:t>
              </a:r>
              <a:r>
                <a:rPr lang="en-US" sz="1400" b="1" smtClean="0">
                  <a:solidFill>
                    <a:prstClr val="white"/>
                  </a:solidFill>
                </a:rPr>
                <a:t>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495800" y="6344878"/>
              <a:ext cx="514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b="1" smtClean="0">
                  <a:solidFill>
                    <a:prstClr val="white"/>
                  </a:solidFill>
                </a:rPr>
                <a:t>100</a:t>
              </a:r>
              <a:endParaRPr lang="en-US" sz="1400" b="1">
                <a:solidFill>
                  <a:prstClr val="white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419600" y="1371600"/>
            <a:ext cx="3509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>
                <a:solidFill>
                  <a:prstClr val="white"/>
                </a:solidFill>
              </a:rPr>
              <a:t>Top 100 Kids’ Educational Books</a:t>
            </a:r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87651" y="1700474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rgbClr val="002069"/>
                </a:solidFill>
              </a:rPr>
              <a:t>ABCs</a:t>
            </a:r>
            <a:endParaRPr lang="en-US">
              <a:solidFill>
                <a:srgbClr val="002069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85585" y="1700474"/>
            <a:ext cx="625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rgbClr val="002069"/>
                </a:solidFill>
              </a:rPr>
              <a:t>123s</a:t>
            </a:r>
            <a:endParaRPr lang="en-US">
              <a:solidFill>
                <a:srgbClr val="002069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416527" y="2118440"/>
            <a:ext cx="3631781" cy="2048922"/>
            <a:chOff x="5416527" y="2068623"/>
            <a:chExt cx="3631781" cy="2048922"/>
          </a:xfrm>
        </p:grpSpPr>
        <p:grpSp>
          <p:nvGrpSpPr>
            <p:cNvPr id="26" name="Group 25"/>
            <p:cNvGrpSpPr/>
            <p:nvPr/>
          </p:nvGrpSpPr>
          <p:grpSpPr>
            <a:xfrm>
              <a:off x="6344010" y="3200400"/>
              <a:ext cx="2704298" cy="917145"/>
              <a:chOff x="6344010" y="3200400"/>
              <a:chExt cx="2704298" cy="917145"/>
            </a:xfrm>
          </p:grpSpPr>
          <p:sp>
            <p:nvSpPr>
              <p:cNvPr id="27" name="Isosceles Triangle 26"/>
              <p:cNvSpPr/>
              <p:nvPr/>
            </p:nvSpPr>
            <p:spPr>
              <a:xfrm rot="14039830">
                <a:off x="6668933" y="3277330"/>
                <a:ext cx="515292" cy="1165137"/>
              </a:xfrm>
              <a:prstGeom prst="triangle">
                <a:avLst/>
              </a:prstGeom>
              <a:solidFill>
                <a:srgbClr val="002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6985116" y="3200400"/>
                <a:ext cx="2063192" cy="779051"/>
              </a:xfrm>
              <a:prstGeom prst="rect">
                <a:avLst/>
              </a:prstGeom>
              <a:solidFill>
                <a:srgbClr val="002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smtClean="0">
                    <a:solidFill>
                      <a:prstClr val="white"/>
                    </a:solidFill>
                  </a:rPr>
                  <a:t>123: 9 books</a:t>
                </a: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5416527" y="2068623"/>
              <a:ext cx="3422671" cy="764432"/>
              <a:chOff x="5416527" y="2068623"/>
              <a:chExt cx="3422671" cy="764432"/>
            </a:xfrm>
          </p:grpSpPr>
          <p:sp>
            <p:nvSpPr>
              <p:cNvPr id="30" name="Isosceles Triangle 29"/>
              <p:cNvSpPr/>
              <p:nvPr/>
            </p:nvSpPr>
            <p:spPr>
              <a:xfrm rot="14039830">
                <a:off x="5702405" y="2000821"/>
                <a:ext cx="453371" cy="1025127"/>
              </a:xfrm>
              <a:prstGeom prst="triangle">
                <a:avLst/>
              </a:prstGeom>
              <a:solidFill>
                <a:srgbClr val="002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6125017" y="2068623"/>
                <a:ext cx="2714181" cy="764432"/>
              </a:xfrm>
              <a:prstGeom prst="rect">
                <a:avLst/>
              </a:prstGeom>
              <a:solidFill>
                <a:srgbClr val="0020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prstClr val="white"/>
                    </a:solidFill>
                  </a:rPr>
                  <a:t>ABC: 27 books</a:t>
                </a: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381000" y="2291432"/>
            <a:ext cx="4038600" cy="1917570"/>
            <a:chOff x="292925" y="2746890"/>
            <a:chExt cx="4240975" cy="2103608"/>
          </a:xfrm>
        </p:grpSpPr>
        <p:sp>
          <p:nvSpPr>
            <p:cNvPr id="33" name="Rectangular Callout 32"/>
            <p:cNvSpPr/>
            <p:nvPr/>
          </p:nvSpPr>
          <p:spPr>
            <a:xfrm>
              <a:off x="304800" y="2746890"/>
              <a:ext cx="4229100" cy="2103608"/>
            </a:xfrm>
            <a:prstGeom prst="wedgeRectCallout">
              <a:avLst>
                <a:gd name="adj1" fmla="val 74358"/>
                <a:gd name="adj2" fmla="val -19387"/>
              </a:avLst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08758" y="2820417"/>
              <a:ext cx="3585358" cy="4561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en-US" sz="2200" dirty="0" smtClean="0">
                  <a:solidFill>
                    <a:prstClr val="black"/>
                  </a:solidFill>
                </a:rPr>
                <a:t>Dr. Seuss’ ABCs</a:t>
              </a:r>
              <a:endParaRPr lang="en-US" sz="2200" dirty="0">
                <a:solidFill>
                  <a:prstClr val="black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18563" y="4343401"/>
              <a:ext cx="3585358" cy="425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en-US" sz="2200" dirty="0" smtClean="0">
                  <a:solidFill>
                    <a:prstClr val="black"/>
                  </a:solidFill>
                </a:rPr>
                <a:t>Richard </a:t>
              </a:r>
              <a:r>
                <a:rPr lang="en-US" sz="2200" dirty="0" err="1" smtClean="0">
                  <a:solidFill>
                    <a:prstClr val="black"/>
                  </a:solidFill>
                </a:rPr>
                <a:t>Scarry’s</a:t>
              </a:r>
              <a:r>
                <a:rPr lang="en-US" sz="2200" dirty="0" smtClean="0">
                  <a:solidFill>
                    <a:prstClr val="black"/>
                  </a:solidFill>
                </a:rPr>
                <a:t> Cars and Trucks</a:t>
              </a:r>
              <a:endParaRPr lang="en-US" sz="2200" dirty="0">
                <a:solidFill>
                  <a:prstClr val="black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316675" y="3810001"/>
              <a:ext cx="3585358" cy="4896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en-US" sz="2200" smtClean="0">
                  <a:solidFill>
                    <a:prstClr val="black"/>
                  </a:solidFill>
                </a:rPr>
                <a:t>Chicka Chicka Boom Boom</a:t>
              </a:r>
              <a:endParaRPr lang="en-US" sz="2200">
                <a:solidFill>
                  <a:prstClr val="black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18563" y="3302950"/>
              <a:ext cx="3585358" cy="430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en-US" sz="2200" smtClean="0">
                  <a:solidFill>
                    <a:prstClr val="black"/>
                  </a:solidFill>
                </a:rPr>
                <a:t>Z Is </a:t>
              </a:r>
              <a:r>
                <a:rPr lang="en-US" sz="2200">
                  <a:solidFill>
                    <a:prstClr val="black"/>
                  </a:solidFill>
                </a:rPr>
                <a:t>f</a:t>
              </a:r>
              <a:r>
                <a:rPr lang="en-US" sz="2200" smtClean="0">
                  <a:solidFill>
                    <a:prstClr val="black"/>
                  </a:solidFill>
                </a:rPr>
                <a:t>or Moose</a:t>
              </a:r>
              <a:endParaRPr lang="en-US" sz="2200">
                <a:solidFill>
                  <a:prstClr val="black"/>
                </a:solidFill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292925" y="3276600"/>
              <a:ext cx="42291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292925" y="3810000"/>
              <a:ext cx="42291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292925" y="4343400"/>
              <a:ext cx="42291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1633983" y="4411820"/>
            <a:ext cx="3962400" cy="1879706"/>
            <a:chOff x="1447800" y="4347090"/>
            <a:chExt cx="4236621" cy="2226256"/>
          </a:xfrm>
        </p:grpSpPr>
        <p:sp>
          <p:nvSpPr>
            <p:cNvPr id="42" name="Rectangular Callout 41"/>
            <p:cNvSpPr/>
            <p:nvPr/>
          </p:nvSpPr>
          <p:spPr>
            <a:xfrm>
              <a:off x="1447800" y="4347090"/>
              <a:ext cx="4229100" cy="2226256"/>
            </a:xfrm>
            <a:prstGeom prst="wedgeRectCallout">
              <a:avLst>
                <a:gd name="adj1" fmla="val 67058"/>
                <a:gd name="adj2" fmla="val -52891"/>
              </a:avLst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487879" y="4959991"/>
              <a:ext cx="3922321" cy="534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en-US" sz="2200" dirty="0" smtClean="0">
                  <a:solidFill>
                    <a:prstClr val="black"/>
                  </a:solidFill>
                </a:rPr>
                <a:t>Math Made Easy Grade 4</a:t>
              </a:r>
              <a:endParaRPr lang="en-US" sz="2200" dirty="0">
                <a:solidFill>
                  <a:prstClr val="black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483921" y="5492054"/>
              <a:ext cx="3922321" cy="534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en-US" sz="2200" dirty="0">
                  <a:solidFill>
                    <a:prstClr val="black"/>
                  </a:solidFill>
                </a:rPr>
                <a:t>Math Made Easy Grade </a:t>
              </a:r>
              <a:r>
                <a:rPr lang="en-US" sz="2200" dirty="0" smtClean="0">
                  <a:solidFill>
                    <a:prstClr val="black"/>
                  </a:solidFill>
                </a:rPr>
                <a:t>3</a:t>
              </a:r>
              <a:endParaRPr lang="en-US" sz="2200" dirty="0">
                <a:solidFill>
                  <a:prstClr val="black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483921" y="6028186"/>
              <a:ext cx="3922321" cy="534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en-US" sz="2200" smtClean="0">
                  <a:solidFill>
                    <a:prstClr val="black"/>
                  </a:solidFill>
                </a:rPr>
                <a:t>WordProblem (Kumon Grade 3)</a:t>
              </a:r>
              <a:endParaRPr lang="en-US" sz="2200">
                <a:solidFill>
                  <a:prstClr val="black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483921" y="4426591"/>
              <a:ext cx="3922321" cy="5347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en-US" sz="2200" dirty="0" smtClean="0">
                  <a:solidFill>
                    <a:prstClr val="black"/>
                  </a:solidFill>
                </a:rPr>
                <a:t>Math Made Easy Grade 2</a:t>
              </a:r>
              <a:endParaRPr lang="en-US" sz="2200" dirty="0">
                <a:solidFill>
                  <a:prstClr val="black"/>
                </a:solidFill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1455321" y="4934227"/>
              <a:ext cx="42291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1455321" y="5490040"/>
              <a:ext cx="42291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1455321" y="6045853"/>
              <a:ext cx="422910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488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…vs. Videos</a:t>
            </a:r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048000" y="2819400"/>
            <a:ext cx="2590800" cy="2743200"/>
            <a:chOff x="3048000" y="2819400"/>
            <a:chExt cx="2590800" cy="2743200"/>
          </a:xfrm>
        </p:grpSpPr>
        <p:sp>
          <p:nvSpPr>
            <p:cNvPr id="7" name="Rectangle 6"/>
            <p:cNvSpPr/>
            <p:nvPr/>
          </p:nvSpPr>
          <p:spPr>
            <a:xfrm>
              <a:off x="3048000" y="2819400"/>
              <a:ext cx="1295400" cy="914400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62%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48000" y="3733800"/>
              <a:ext cx="1295400" cy="914400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50%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048000" y="4648200"/>
              <a:ext cx="1295400" cy="914400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21%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4343400" y="2819400"/>
              <a:ext cx="1295400" cy="914400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65%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343400" y="3733800"/>
              <a:ext cx="1295400" cy="914400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65%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343400" y="4648200"/>
              <a:ext cx="1295400" cy="914400"/>
            </a:xfrm>
            <a:prstGeom prst="rect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prstClr val="white"/>
                  </a:solidFill>
                </a:rPr>
                <a:t>25%</a:t>
              </a:r>
              <a:endParaRPr lang="en-US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85800" y="2895600"/>
            <a:ext cx="2209800" cy="8382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smtClean="0">
                <a:solidFill>
                  <a:srgbClr val="002069"/>
                </a:solidFill>
              </a:rPr>
              <a:t>Videos</a:t>
            </a:r>
            <a:endParaRPr lang="en-US" sz="3200" b="1">
              <a:solidFill>
                <a:srgbClr val="002069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85800" y="3733800"/>
            <a:ext cx="2209800" cy="9144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smtClean="0">
                <a:solidFill>
                  <a:srgbClr val="002069"/>
                </a:solidFill>
              </a:rPr>
              <a:t>Reading</a:t>
            </a:r>
            <a:endParaRPr lang="en-US" sz="3200" b="1">
              <a:solidFill>
                <a:srgbClr val="002069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85800" y="4648200"/>
            <a:ext cx="2209800" cy="8382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smtClean="0">
                <a:solidFill>
                  <a:srgbClr val="002069"/>
                </a:solidFill>
              </a:rPr>
              <a:t>Math</a:t>
            </a:r>
            <a:endParaRPr lang="en-US" sz="3200" b="1">
              <a:solidFill>
                <a:srgbClr val="002069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048000" y="1524000"/>
            <a:ext cx="2590800" cy="8382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002069"/>
                </a:solidFill>
              </a:rPr>
              <a:t>Parent</a:t>
            </a:r>
          </a:p>
          <a:p>
            <a:pPr algn="ctr"/>
            <a:r>
              <a:rPr lang="en-US" sz="2400" b="1" smtClean="0">
                <a:solidFill>
                  <a:srgbClr val="002069"/>
                </a:solidFill>
              </a:rPr>
              <a:t>Education Level</a:t>
            </a:r>
            <a:endParaRPr lang="en-US" sz="2400" b="1">
              <a:solidFill>
                <a:srgbClr val="002069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5867400" y="2819400"/>
            <a:ext cx="2590800" cy="2743200"/>
            <a:chOff x="5867400" y="2819400"/>
            <a:chExt cx="2590800" cy="2743200"/>
          </a:xfrm>
        </p:grpSpPr>
        <p:sp>
          <p:nvSpPr>
            <p:cNvPr id="19" name="Rectangle 18"/>
            <p:cNvSpPr/>
            <p:nvPr/>
          </p:nvSpPr>
          <p:spPr>
            <a:xfrm>
              <a:off x="5867400" y="2819400"/>
              <a:ext cx="1295400" cy="914400"/>
            </a:xfrm>
            <a:prstGeom prst="rect">
              <a:avLst/>
            </a:prstGeom>
            <a:solidFill>
              <a:srgbClr val="00206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63%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867400" y="3733800"/>
              <a:ext cx="1295400" cy="914400"/>
            </a:xfrm>
            <a:prstGeom prst="rect">
              <a:avLst/>
            </a:prstGeom>
            <a:solidFill>
              <a:srgbClr val="00206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55%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867400" y="4648200"/>
              <a:ext cx="1295400" cy="914400"/>
            </a:xfrm>
            <a:prstGeom prst="rect">
              <a:avLst/>
            </a:prstGeom>
            <a:solidFill>
              <a:srgbClr val="00206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18%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162800" y="2819400"/>
              <a:ext cx="1295400" cy="914400"/>
            </a:xfrm>
            <a:prstGeom prst="rect">
              <a:avLst/>
            </a:prstGeom>
            <a:solidFill>
              <a:srgbClr val="00206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61%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162800" y="3733800"/>
              <a:ext cx="1295400" cy="914400"/>
            </a:xfrm>
            <a:prstGeom prst="rect">
              <a:avLst/>
            </a:prstGeom>
            <a:solidFill>
              <a:srgbClr val="00206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65%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162800" y="4648200"/>
              <a:ext cx="1295400" cy="914400"/>
            </a:xfrm>
            <a:prstGeom prst="rect">
              <a:avLst/>
            </a:prstGeom>
            <a:solidFill>
              <a:srgbClr val="002069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smtClean="0">
                  <a:solidFill>
                    <a:prstClr val="white"/>
                  </a:solidFill>
                </a:rPr>
                <a:t>28%</a:t>
              </a:r>
              <a:endParaRPr lang="en-US" sz="2800" b="1">
                <a:solidFill>
                  <a:prstClr val="white"/>
                </a:solidFill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5867400" y="1524000"/>
            <a:ext cx="2590800" cy="8382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002069"/>
                </a:solidFill>
              </a:rPr>
              <a:t>Parental</a:t>
            </a:r>
          </a:p>
          <a:p>
            <a:pPr algn="ctr"/>
            <a:r>
              <a:rPr lang="en-US" sz="2400" b="1" smtClean="0">
                <a:solidFill>
                  <a:srgbClr val="002069"/>
                </a:solidFill>
              </a:rPr>
              <a:t>Income Level</a:t>
            </a:r>
            <a:endParaRPr lang="en-US" sz="2400" b="1">
              <a:solidFill>
                <a:srgbClr val="002069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48000" y="2400300"/>
            <a:ext cx="1295400" cy="4191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smtClean="0">
                <a:solidFill>
                  <a:srgbClr val="002069"/>
                </a:solidFill>
              </a:rPr>
              <a:t>Non-Coll</a:t>
            </a:r>
            <a:endParaRPr lang="en-US" sz="2400" b="1" i="1">
              <a:solidFill>
                <a:srgbClr val="002069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343400" y="2400300"/>
            <a:ext cx="1295400" cy="4191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smtClean="0">
                <a:solidFill>
                  <a:srgbClr val="002069"/>
                </a:solidFill>
              </a:rPr>
              <a:t>College</a:t>
            </a:r>
            <a:endParaRPr lang="en-US" sz="2400" b="1" i="1">
              <a:solidFill>
                <a:srgbClr val="002069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814950" y="2400300"/>
            <a:ext cx="1295400" cy="4191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smtClean="0">
                <a:solidFill>
                  <a:srgbClr val="002069"/>
                </a:solidFill>
              </a:rPr>
              <a:t>&lt; $100K</a:t>
            </a:r>
            <a:endParaRPr lang="en-US" sz="2400" b="1" i="1">
              <a:solidFill>
                <a:srgbClr val="002069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110350" y="2400300"/>
            <a:ext cx="1295400" cy="41910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smtClean="0">
                <a:solidFill>
                  <a:srgbClr val="002069"/>
                </a:solidFill>
              </a:rPr>
              <a:t>&gt; $100K</a:t>
            </a:r>
            <a:endParaRPr lang="en-US" sz="2400" b="1" i="1">
              <a:solidFill>
                <a:srgbClr val="002069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6550223"/>
            <a:ext cx="41563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smtClean="0">
                <a:solidFill>
                  <a:prstClr val="black"/>
                </a:solidFill>
              </a:rPr>
              <a:t>Source: Bedtime Math/Eagleton Institute survey, 2012</a:t>
            </a:r>
            <a:endParaRPr lang="en-US" sz="1400" i="1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32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mtClean="0"/>
              <a:t>Elementary School: Teacher Effects</a:t>
            </a:r>
            <a:endParaRPr lang="en-US"/>
          </a:p>
        </p:txBody>
      </p:sp>
      <p:sp>
        <p:nvSpPr>
          <p:cNvPr id="3" name="Chevron 2"/>
          <p:cNvSpPr/>
          <p:nvPr/>
        </p:nvSpPr>
        <p:spPr>
          <a:xfrm>
            <a:off x="6858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>
                <a:solidFill>
                  <a:prstClr val="white">
                    <a:lumMod val="65000"/>
                  </a:prstClr>
                </a:solidFill>
              </a:rPr>
              <a:t>Birth</a:t>
            </a:r>
          </a:p>
        </p:txBody>
      </p:sp>
      <p:sp>
        <p:nvSpPr>
          <p:cNvPr id="4" name="Chevron 3"/>
          <p:cNvSpPr/>
          <p:nvPr/>
        </p:nvSpPr>
        <p:spPr>
          <a:xfrm>
            <a:off x="21336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Pre-</a:t>
            </a:r>
          </a:p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School</a:t>
            </a:r>
          </a:p>
        </p:txBody>
      </p:sp>
      <p:sp>
        <p:nvSpPr>
          <p:cNvPr id="6" name="Chevron 5"/>
          <p:cNvSpPr/>
          <p:nvPr/>
        </p:nvSpPr>
        <p:spPr>
          <a:xfrm>
            <a:off x="35814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rgbClr val="0020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>
                <a:solidFill>
                  <a:srgbClr val="002069"/>
                </a:solidFill>
              </a:rPr>
              <a:t>School</a:t>
            </a:r>
          </a:p>
          <a:p>
            <a:pPr algn="ctr"/>
            <a:r>
              <a:rPr lang="en-US" sz="2400" b="1">
                <a:solidFill>
                  <a:srgbClr val="002069"/>
                </a:solidFill>
              </a:rPr>
              <a:t>Age</a:t>
            </a:r>
          </a:p>
        </p:txBody>
      </p:sp>
      <p:sp>
        <p:nvSpPr>
          <p:cNvPr id="7" name="Chevron 6"/>
          <p:cNvSpPr/>
          <p:nvPr/>
        </p:nvSpPr>
        <p:spPr>
          <a:xfrm>
            <a:off x="50292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  College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6477000" y="2819400"/>
            <a:ext cx="1752600" cy="1095152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  Adult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733800" y="3832728"/>
            <a:ext cx="5257799" cy="2506048"/>
            <a:chOff x="3733800" y="3970952"/>
            <a:chExt cx="5257799" cy="2506048"/>
          </a:xfrm>
        </p:grpSpPr>
        <p:sp>
          <p:nvSpPr>
            <p:cNvPr id="9" name="Isosceles Triangle 8"/>
            <p:cNvSpPr/>
            <p:nvPr/>
          </p:nvSpPr>
          <p:spPr>
            <a:xfrm rot="20472251">
              <a:off x="3801536" y="3970952"/>
              <a:ext cx="609600" cy="13783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3733800" y="4572000"/>
              <a:ext cx="5257799" cy="1905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57200" indent="-457200">
                <a:buFont typeface="Wingdings" pitchFamily="2" charset="2"/>
                <a:buChar char="§"/>
              </a:pPr>
              <a:r>
                <a:rPr lang="en-US" sz="2800" dirty="0" smtClean="0">
                  <a:solidFill>
                    <a:prstClr val="white"/>
                  </a:solidFill>
                </a:rPr>
                <a:t>Math </a:t>
              </a:r>
              <a:r>
                <a:rPr lang="en-US" sz="2800" dirty="0">
                  <a:solidFill>
                    <a:prstClr val="white"/>
                  </a:solidFill>
                </a:rPr>
                <a:t>competence</a:t>
              </a:r>
            </a:p>
            <a:p>
              <a:pPr marL="457200" indent="-457200">
                <a:buFont typeface="Wingdings" pitchFamily="2" charset="2"/>
                <a:buChar char="§"/>
              </a:pPr>
              <a:r>
                <a:rPr lang="en-US" sz="2800" dirty="0" smtClean="0">
                  <a:solidFill>
                    <a:prstClr val="white"/>
                  </a:solidFill>
                </a:rPr>
                <a:t>Math anxiety</a:t>
              </a:r>
            </a:p>
            <a:p>
              <a:pPr marL="457200" lvl="0" indent="-457200">
                <a:buFont typeface="Wingdings" pitchFamily="2" charset="2"/>
                <a:buChar char="§"/>
              </a:pPr>
              <a:r>
                <a:rPr lang="en-US" sz="2800" dirty="0">
                  <a:solidFill>
                    <a:prstClr val="white"/>
                  </a:solidFill>
                </a:rPr>
                <a:t>Gender </a:t>
              </a:r>
              <a:r>
                <a:rPr lang="en-US" sz="2800" dirty="0" smtClean="0">
                  <a:solidFill>
                    <a:prstClr val="white"/>
                  </a:solidFill>
                </a:rPr>
                <a:t>prejudices</a:t>
              </a:r>
            </a:p>
            <a:p>
              <a:pPr marL="457200" indent="-457200">
                <a:buFont typeface="Wingdings" pitchFamily="2" charset="2"/>
                <a:buChar char="§"/>
              </a:pPr>
              <a:r>
                <a:rPr lang="en-US" sz="2800" dirty="0" smtClean="0">
                  <a:solidFill>
                    <a:prstClr val="white"/>
                  </a:solidFill>
                </a:rPr>
                <a:t>Impact on girls 5 times greater</a:t>
              </a:r>
              <a:endParaRPr lang="en-US" sz="28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779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Elementary School</a:t>
            </a:r>
            <a:r>
              <a:rPr lang="en-US" smtClean="0"/>
              <a:t>: Help at Home</a:t>
            </a:r>
            <a:endParaRPr lang="en-US" dirty="0"/>
          </a:p>
        </p:txBody>
      </p:sp>
      <p:sp>
        <p:nvSpPr>
          <p:cNvPr id="3" name="Chevron 2"/>
          <p:cNvSpPr/>
          <p:nvPr/>
        </p:nvSpPr>
        <p:spPr>
          <a:xfrm>
            <a:off x="6858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>
                <a:solidFill>
                  <a:prstClr val="white">
                    <a:lumMod val="65000"/>
                  </a:prstClr>
                </a:solidFill>
              </a:rPr>
              <a:t>Birth</a:t>
            </a:r>
          </a:p>
        </p:txBody>
      </p:sp>
      <p:sp>
        <p:nvSpPr>
          <p:cNvPr id="4" name="Chevron 3"/>
          <p:cNvSpPr/>
          <p:nvPr/>
        </p:nvSpPr>
        <p:spPr>
          <a:xfrm>
            <a:off x="21336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Pre-</a:t>
            </a:r>
          </a:p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School</a:t>
            </a:r>
          </a:p>
        </p:txBody>
      </p:sp>
      <p:sp>
        <p:nvSpPr>
          <p:cNvPr id="6" name="Chevron 5"/>
          <p:cNvSpPr/>
          <p:nvPr/>
        </p:nvSpPr>
        <p:spPr>
          <a:xfrm>
            <a:off x="35814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rgbClr val="0020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>
                <a:solidFill>
                  <a:srgbClr val="002069"/>
                </a:solidFill>
              </a:rPr>
              <a:t>School</a:t>
            </a:r>
          </a:p>
          <a:p>
            <a:pPr algn="ctr"/>
            <a:r>
              <a:rPr lang="en-US" sz="2400" b="1">
                <a:solidFill>
                  <a:srgbClr val="002069"/>
                </a:solidFill>
              </a:rPr>
              <a:t>Age</a:t>
            </a:r>
          </a:p>
        </p:txBody>
      </p:sp>
      <p:sp>
        <p:nvSpPr>
          <p:cNvPr id="7" name="Chevron 6"/>
          <p:cNvSpPr/>
          <p:nvPr/>
        </p:nvSpPr>
        <p:spPr>
          <a:xfrm>
            <a:off x="5029200" y="2819400"/>
            <a:ext cx="1752600" cy="1080976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  College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6477000" y="2819400"/>
            <a:ext cx="1752600" cy="1095152"/>
          </a:xfrm>
          <a:prstGeom prst="chevron">
            <a:avLst>
              <a:gd name="adj" fmla="val 3604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sz="2400" b="1" smtClean="0">
                <a:solidFill>
                  <a:prstClr val="white">
                    <a:lumMod val="65000"/>
                  </a:prstClr>
                </a:solidFill>
              </a:rPr>
              <a:t>  Adult</a:t>
            </a:r>
            <a:endParaRPr lang="en-US" sz="2400" b="1">
              <a:solidFill>
                <a:prstClr val="white">
                  <a:lumMod val="65000"/>
                </a:prstClr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154708" y="3796405"/>
            <a:ext cx="4874992" cy="2813501"/>
            <a:chOff x="4154708" y="3934629"/>
            <a:chExt cx="4874992" cy="2813501"/>
          </a:xfrm>
        </p:grpSpPr>
        <p:sp>
          <p:nvSpPr>
            <p:cNvPr id="9" name="Isosceles Triangle 8"/>
            <p:cNvSpPr/>
            <p:nvPr/>
          </p:nvSpPr>
          <p:spPr>
            <a:xfrm rot="19459677">
              <a:off x="4154708" y="3934629"/>
              <a:ext cx="609600" cy="137837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343400" y="4419600"/>
              <a:ext cx="4686300" cy="23285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2800" dirty="0" smtClean="0">
                  <a:solidFill>
                    <a:prstClr val="white"/>
                  </a:solidFill>
                </a:rPr>
                <a:t>“Mom Effect”</a:t>
              </a:r>
            </a:p>
            <a:p>
              <a:pPr marL="457200" indent="-457200">
                <a:buFont typeface="Wingdings" pitchFamily="2" charset="2"/>
                <a:buChar char="§"/>
              </a:pPr>
              <a:r>
                <a:rPr lang="en-US" sz="2800" dirty="0" smtClean="0">
                  <a:solidFill>
                    <a:prstClr val="white"/>
                  </a:solidFill>
                </a:rPr>
                <a:t>72% more likely they can’t help with math homework</a:t>
              </a:r>
            </a:p>
            <a:p>
              <a:pPr marL="457200" indent="-457200">
                <a:buFont typeface="Wingdings" pitchFamily="2" charset="2"/>
                <a:buChar char="§"/>
              </a:pPr>
              <a:r>
                <a:rPr lang="en-US" sz="2800" dirty="0" smtClean="0">
                  <a:solidFill>
                    <a:prstClr val="white"/>
                  </a:solidFill>
                </a:rPr>
                <a:t>Only 40% as likely to think homework help is effective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402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People Can </a:t>
            </a:r>
            <a:r>
              <a:rPr lang="en-US" smtClean="0"/>
              <a:t>Get Outside Help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http://images.hotfrog.com.au/companies/Kumon-Ellenbrook-Education-Centre/images/Kumon-Ellenbrook-Education-Centre_49468_image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4" r="1110"/>
          <a:stretch/>
        </p:blipFill>
        <p:spPr bwMode="auto">
          <a:xfrm>
            <a:off x="1369828" y="2286000"/>
            <a:ext cx="6631172" cy="262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05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1278</Words>
  <Application>Microsoft Office PowerPoint</Application>
  <PresentationFormat>On-screen Show (4:3)</PresentationFormat>
  <Paragraphs>287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15</vt:i4>
      </vt:variant>
      <vt:variant>
        <vt:lpstr>Slide Titles</vt:lpstr>
      </vt:variant>
      <vt:variant>
        <vt:i4>39</vt:i4>
      </vt:variant>
    </vt:vector>
  </HeadingPairs>
  <TitlesOfParts>
    <vt:vector size="54" baseType="lpstr">
      <vt:lpstr>1_Office Theme</vt:lpstr>
      <vt:lpstr>2_Office Theme</vt:lpstr>
      <vt:lpstr>4_Office Theme</vt:lpstr>
      <vt:lpstr>6_Office Theme</vt:lpstr>
      <vt:lpstr>7_Office Theme</vt:lpstr>
      <vt:lpstr>9_Office Theme</vt:lpstr>
      <vt:lpstr>10_Office Theme</vt:lpstr>
      <vt:lpstr>Office Theme</vt:lpstr>
      <vt:lpstr>12_Office Theme</vt:lpstr>
      <vt:lpstr>14_Office Theme</vt:lpstr>
      <vt:lpstr>16_Office Theme</vt:lpstr>
      <vt:lpstr>17_Office Theme</vt:lpstr>
      <vt:lpstr>18_Office Theme</vt:lpstr>
      <vt:lpstr>19_Office Theme</vt:lpstr>
      <vt:lpstr>3_Office Theme</vt:lpstr>
      <vt:lpstr>PowerPoint Presentation</vt:lpstr>
      <vt:lpstr>Did you know…</vt:lpstr>
      <vt:lpstr>Problem: Too Many People Fear Math</vt:lpstr>
      <vt:lpstr> The Life Cycle, Starting at Birth</vt:lpstr>
      <vt:lpstr>Pre-School: Literacy vs. Numeracy…</vt:lpstr>
      <vt:lpstr>…vs. Videos</vt:lpstr>
      <vt:lpstr>Elementary School: Teacher Effects</vt:lpstr>
      <vt:lpstr>Elementary School: Help at Home</vt:lpstr>
      <vt:lpstr>People Can Get Outside Help…</vt:lpstr>
      <vt:lpstr>…But We Can’t Escape the Culture</vt:lpstr>
      <vt:lpstr> Making Math as Great as Dessert </vt:lpstr>
      <vt:lpstr>Spark Your Imagination</vt:lpstr>
      <vt:lpstr>For Parents:  Math for Storytime</vt:lpstr>
      <vt:lpstr>      Nothing Like a Textbook</vt:lpstr>
      <vt:lpstr> For Parents:  Mobile Math</vt:lpstr>
      <vt:lpstr>The Movement So Far</vt:lpstr>
      <vt:lpstr>A Math Club for Everyone:</vt:lpstr>
      <vt:lpstr>Crazy 8s: The Basics</vt:lpstr>
      <vt:lpstr>Crazy 8s: Our Commitment</vt:lpstr>
      <vt:lpstr>Crazy 8s:  Your Commitment</vt:lpstr>
      <vt:lpstr>Crazy 8s:  Script Contents</vt:lpstr>
      <vt:lpstr> The Fun Framework</vt:lpstr>
      <vt:lpstr>Weekly Themes – Season 1</vt:lpstr>
      <vt:lpstr>Weekly Themes – Season 2</vt:lpstr>
      <vt:lpstr>Crazy 8s and Common Core</vt:lpstr>
      <vt:lpstr>Crazy 8s and Common Core</vt:lpstr>
      <vt:lpstr>PowerPoint Presentation</vt:lpstr>
      <vt:lpstr>Let’s Get Loud</vt:lpstr>
      <vt:lpstr>PowerPoint Presentation</vt:lpstr>
      <vt:lpstr>Toilet Paper Olympics</vt:lpstr>
      <vt:lpstr>PowerPoint Presentation</vt:lpstr>
      <vt:lpstr>Time of Your Life</vt:lpstr>
      <vt:lpstr>PowerPoint Presentation</vt:lpstr>
      <vt:lpstr>Glow-in-the-Dark Geometry</vt:lpstr>
      <vt:lpstr>PowerPoint Presentation</vt:lpstr>
      <vt:lpstr>Spy Training</vt:lpstr>
      <vt:lpstr>Let’s get crazy!</vt:lpstr>
      <vt:lpstr>Crazy 8s: Start Your Own Club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Diana</dc:creator>
  <cp:lastModifiedBy>Holsenbeck, Elizabeth</cp:lastModifiedBy>
  <cp:revision>56</cp:revision>
  <dcterms:created xsi:type="dcterms:W3CDTF">2006-08-16T00:00:00Z</dcterms:created>
  <dcterms:modified xsi:type="dcterms:W3CDTF">2015-02-04T21:24:45Z</dcterms:modified>
</cp:coreProperties>
</file>